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5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16" name="Rezervirano mjesto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14.5.2019.</a:t>
            </a:fld>
            <a:endParaRPr lang="hr-HR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14.5.2019.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14.5.2019.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7" name="Rezervirano mjesto sadržaja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14.5.2019.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14.5.2019.</a:t>
            </a:fld>
            <a:endParaRPr lang="hr-HR"/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14.5.2019.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25" name="Rezervirano mjesto tekst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8" name="Rezervirano mjesto sadržaja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14.5.2019.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14.5.2019.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14.5.2019.</a:t>
            </a:fld>
            <a:endParaRPr lang="hr-HR"/>
          </a:p>
        </p:txBody>
      </p:sp>
      <p:sp>
        <p:nvSpPr>
          <p:cNvPr id="24" name="Rezervirano mjesto podnožj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14.5.2019.</a:t>
            </a:fld>
            <a:endParaRPr lang="hr-HR"/>
          </a:p>
        </p:txBody>
      </p:sp>
      <p:sp>
        <p:nvSpPr>
          <p:cNvPr id="29" name="Rezervirano mjesto podnožj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14.5.2019.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1" name="Rezervirano mjesto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C1A071-2A74-455A-A49A-8BB21E4AC2F6}" type="datetimeFigureOut">
              <a:rPr lang="sr-Latn-CS" smtClean="0"/>
              <a:pPr/>
              <a:t>14.5.2019.</a:t>
            </a:fld>
            <a:endParaRPr lang="hr-HR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57158" y="2214554"/>
            <a:ext cx="8458200" cy="1222375"/>
          </a:xfrm>
        </p:spPr>
        <p:txBody>
          <a:bodyPr/>
          <a:lstStyle/>
          <a:p>
            <a:pPr algn="ctr"/>
            <a:r>
              <a:rPr lang="hr-HR" b="1" dirty="0" smtClean="0"/>
              <a:t>Implementacija  </a:t>
            </a:r>
            <a:r>
              <a:rPr lang="hr-HR" b="1" dirty="0" smtClean="0"/>
              <a:t>metode </a:t>
            </a:r>
            <a:r>
              <a:rPr lang="hr-HR" b="1" dirty="0" smtClean="0"/>
              <a:t> učenja </a:t>
            </a:r>
            <a:r>
              <a:rPr lang="hr-HR" b="1" dirty="0" smtClean="0"/>
              <a:t>kroz </a:t>
            </a:r>
            <a:r>
              <a:rPr lang="hr-HR" b="1" dirty="0" smtClean="0"/>
              <a:t> igru  </a:t>
            </a:r>
            <a:r>
              <a:rPr lang="hr-HR" b="1" dirty="0" smtClean="0"/>
              <a:t>u </a:t>
            </a:r>
            <a:r>
              <a:rPr lang="hr-HR" b="1" dirty="0" smtClean="0"/>
              <a:t> nastavi</a:t>
            </a:r>
            <a:endParaRPr lang="hr-HR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85720" y="585774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hr-HR" b="1" dirty="0" smtClean="0"/>
              <a:t>Županijsko stručno vijeće učitelja razredne nastave</a:t>
            </a:r>
          </a:p>
          <a:p>
            <a:pPr algn="ctr"/>
            <a:r>
              <a:rPr lang="hr-HR" b="1" dirty="0" smtClean="0"/>
              <a:t>OŠ </a:t>
            </a:r>
            <a:r>
              <a:rPr lang="hr-HR" b="1" i="1" dirty="0" smtClean="0"/>
              <a:t>Vladimir Nazor </a:t>
            </a:r>
            <a:r>
              <a:rPr lang="hr-HR" b="1" dirty="0" smtClean="0"/>
              <a:t>Slavonski Brod</a:t>
            </a:r>
          </a:p>
          <a:p>
            <a:pPr algn="ctr"/>
            <a:r>
              <a:rPr lang="hr-HR" b="1" dirty="0" smtClean="0"/>
              <a:t>14. svibnja 2019.</a:t>
            </a:r>
            <a:endParaRPr lang="hr-HR" b="1" dirty="0"/>
          </a:p>
        </p:txBody>
      </p:sp>
      <p:sp>
        <p:nvSpPr>
          <p:cNvPr id="4" name="TekstniOkvir 3"/>
          <p:cNvSpPr txBox="1"/>
          <p:nvPr/>
        </p:nvSpPr>
        <p:spPr>
          <a:xfrm>
            <a:off x="357158" y="5357826"/>
            <a:ext cx="5959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Luka Pongračić, mag. prim. educ., doktorand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pPr algn="ctr">
              <a:buNone/>
            </a:pPr>
            <a:r>
              <a:rPr lang="hr-HR" sz="4800" dirty="0" smtClean="0"/>
              <a:t>,,Stvoriti novu ideju i rješenje najviša je razina čovjekovih vještina i sposobnosti.’’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/>
          <a:lstStyle/>
          <a:p>
            <a:pPr algn="ctr"/>
            <a:r>
              <a:rPr lang="hr-HR" b="1" dirty="0" smtClean="0"/>
              <a:t>IMPLEMENTACIJA IGRE U NASTAVU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5720" y="1357298"/>
            <a:ext cx="8686800" cy="50720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u="sng" dirty="0" smtClean="0"/>
              <a:t>Prednosti igre: </a:t>
            </a:r>
          </a:p>
          <a:p>
            <a:pPr lvl="0"/>
            <a:r>
              <a:rPr lang="hr-HR" dirty="0" smtClean="0"/>
              <a:t>Djeca kroz nju otkrivaju svoje mogućnosti </a:t>
            </a:r>
          </a:p>
          <a:p>
            <a:pPr lvl="0"/>
            <a:r>
              <a:rPr lang="hr-HR" dirty="0" smtClean="0"/>
              <a:t>Razvijaju sposobnosti i vještine</a:t>
            </a:r>
          </a:p>
          <a:p>
            <a:pPr lvl="0"/>
            <a:r>
              <a:rPr lang="hr-HR" dirty="0" smtClean="0"/>
              <a:t>Stječu </a:t>
            </a:r>
            <a:r>
              <a:rPr lang="hr-HR" b="1" dirty="0" smtClean="0"/>
              <a:t>iskustva</a:t>
            </a:r>
            <a:endParaRPr lang="hr-HR" dirty="0" smtClean="0"/>
          </a:p>
          <a:p>
            <a:pPr lvl="0"/>
            <a:r>
              <a:rPr lang="hr-HR" dirty="0" smtClean="0"/>
              <a:t>Uče i stvaraju</a:t>
            </a:r>
          </a:p>
          <a:p>
            <a:pPr lvl="0"/>
            <a:r>
              <a:rPr lang="hr-HR" dirty="0" smtClean="0"/>
              <a:t>Potiče razvoj </a:t>
            </a:r>
            <a:r>
              <a:rPr lang="hr-HR" b="1" dirty="0" smtClean="0"/>
              <a:t>kreativnosti</a:t>
            </a:r>
            <a:endParaRPr lang="hr-HR" dirty="0" smtClean="0"/>
          </a:p>
          <a:p>
            <a:pPr lvl="0"/>
            <a:r>
              <a:rPr lang="hr-HR" dirty="0" smtClean="0"/>
              <a:t>Potiče maštu</a:t>
            </a:r>
          </a:p>
          <a:p>
            <a:pPr lvl="0"/>
            <a:r>
              <a:rPr lang="hr-HR" dirty="0" smtClean="0"/>
              <a:t>Razvoj društvenosti</a:t>
            </a:r>
          </a:p>
          <a:p>
            <a:pPr lvl="0"/>
            <a:r>
              <a:rPr lang="hr-HR" dirty="0" smtClean="0"/>
              <a:t>Lakša </a:t>
            </a:r>
            <a:r>
              <a:rPr lang="hr-HR" b="1" dirty="0" smtClean="0"/>
              <a:t>primjena</a:t>
            </a:r>
            <a:r>
              <a:rPr lang="hr-HR" dirty="0" smtClean="0"/>
              <a:t> stečenih znanja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5720" y="428604"/>
            <a:ext cx="8686800" cy="54546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u="sng" dirty="0" smtClean="0"/>
              <a:t>Utjecaji igre na motivaciju:</a:t>
            </a:r>
          </a:p>
          <a:p>
            <a:pPr lvl="0"/>
            <a:r>
              <a:rPr lang="hr-HR" dirty="0" smtClean="0"/>
              <a:t>Postiže se veća </a:t>
            </a:r>
            <a:r>
              <a:rPr lang="hr-HR" b="1" dirty="0" smtClean="0"/>
              <a:t>koncentracija</a:t>
            </a:r>
            <a:endParaRPr lang="hr-HR" dirty="0" smtClean="0"/>
          </a:p>
          <a:p>
            <a:pPr lvl="0"/>
            <a:r>
              <a:rPr lang="hr-HR" dirty="0" smtClean="0"/>
              <a:t>Emocionalni stav je pozitivniji</a:t>
            </a:r>
          </a:p>
          <a:p>
            <a:pPr lvl="0"/>
            <a:r>
              <a:rPr lang="hr-HR" dirty="0" smtClean="0"/>
              <a:t>Povećana aktivnost</a:t>
            </a:r>
          </a:p>
          <a:p>
            <a:pPr lvl="0"/>
            <a:r>
              <a:rPr lang="hr-HR" dirty="0" smtClean="0"/>
              <a:t>Manje umaranja</a:t>
            </a:r>
          </a:p>
          <a:p>
            <a:pPr lvl="0"/>
            <a:r>
              <a:rPr lang="hr-HR" dirty="0" smtClean="0"/>
              <a:t>Duže pamćenje</a:t>
            </a:r>
          </a:p>
          <a:p>
            <a:pPr lvl="0"/>
            <a:r>
              <a:rPr lang="hr-HR" dirty="0" smtClean="0"/>
              <a:t>Povećava </a:t>
            </a:r>
            <a:r>
              <a:rPr lang="hr-HR" b="1" dirty="0" smtClean="0"/>
              <a:t>interes</a:t>
            </a:r>
            <a:endParaRPr lang="hr-HR" dirty="0" smtClean="0"/>
          </a:p>
          <a:p>
            <a:pPr lvl="0"/>
            <a:r>
              <a:rPr lang="hr-HR" dirty="0" smtClean="0"/>
              <a:t>Izaziva više usmjerene pažnje</a:t>
            </a:r>
          </a:p>
          <a:p>
            <a:pPr lvl="0"/>
            <a:r>
              <a:rPr lang="hr-HR" dirty="0" smtClean="0"/>
              <a:t>Duže pamćenje naučenoga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Children-building-blocks-HD-picture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857364"/>
            <a:ext cx="6786610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/>
          <a:lstStyle/>
          <a:p>
            <a:r>
              <a:rPr lang="hr-HR" dirty="0" smtClean="0"/>
              <a:t> model</a:t>
            </a:r>
            <a:endParaRPr lang="hr-HR" dirty="0"/>
          </a:p>
        </p:txBody>
      </p:sp>
      <p:pic>
        <p:nvPicPr>
          <p:cNvPr id="4" name="Rezervirano mjesto sadržaja 3" descr="pivec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643050"/>
            <a:ext cx="7429552" cy="37147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kstniOkvir 4"/>
          <p:cNvSpPr txBox="1"/>
          <p:nvPr/>
        </p:nvSpPr>
        <p:spPr>
          <a:xfrm>
            <a:off x="857224" y="5643578"/>
            <a:ext cx="3687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Model učenja kroz igru (</a:t>
            </a:r>
            <a:r>
              <a:rPr lang="hr-HR" dirty="0" err="1" smtClean="0"/>
              <a:t>Pivec</a:t>
            </a:r>
            <a:r>
              <a:rPr lang="hr-HR" dirty="0" smtClean="0"/>
              <a:t> 2006)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686800" cy="838200"/>
          </a:xfrm>
        </p:spPr>
        <p:txBody>
          <a:bodyPr/>
          <a:lstStyle/>
          <a:p>
            <a:r>
              <a:rPr lang="hr-HR" dirty="0" smtClean="0"/>
              <a:t>1. korak - </a:t>
            </a:r>
            <a:r>
              <a:rPr lang="hr-HR" b="1" dirty="0" smtClean="0"/>
              <a:t>unos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 smtClean="0"/>
              <a:t>Treba odrediti koje </a:t>
            </a:r>
            <a:r>
              <a:rPr lang="hr-HR" u="sng" dirty="0" smtClean="0"/>
              <a:t>obrazovne sadržaje</a:t>
            </a:r>
            <a:r>
              <a:rPr lang="hr-HR" dirty="0" smtClean="0"/>
              <a:t> (ishode) želimo ostvariti planiranim aktivnostima. </a:t>
            </a:r>
          </a:p>
          <a:p>
            <a:pPr lvl="0"/>
            <a:endParaRPr lang="hr-HR" dirty="0" smtClean="0"/>
          </a:p>
          <a:p>
            <a:pPr lvl="0"/>
            <a:r>
              <a:rPr lang="hr-HR" dirty="0" smtClean="0"/>
              <a:t>Uzmimo za primjer sadržaj matematike – želimo ponoviti množenje jednoznamenkastih brojeva. 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2. korak - određivanje </a:t>
            </a:r>
            <a:r>
              <a:rPr lang="hr-HR" b="1" dirty="0" smtClean="0"/>
              <a:t>karakteristike igre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 smtClean="0"/>
              <a:t>– treba nam neka matematička igra koja će uključivati množenje. </a:t>
            </a:r>
          </a:p>
          <a:p>
            <a:pPr lvl="0"/>
            <a:r>
              <a:rPr lang="hr-HR" dirty="0" smtClean="0"/>
              <a:t>Za to nam mogu poslužiti igraće kockice s brojevima 1-6 ili neke drugačije ukoliko ih posjedujemo (s brojevima 1-10 ili slične) 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/>
          <a:lstStyle/>
          <a:p>
            <a:r>
              <a:rPr lang="hr-HR" dirty="0" smtClean="0"/>
              <a:t>3. Korak - </a:t>
            </a:r>
            <a:r>
              <a:rPr lang="hr-HR" b="1" dirty="0" smtClean="0"/>
              <a:t>postupak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– tijek igre, odnosno </a:t>
            </a:r>
            <a:r>
              <a:rPr lang="hr-HR" b="1" dirty="0" smtClean="0"/>
              <a:t>usmjeravanje</a:t>
            </a:r>
            <a:r>
              <a:rPr lang="hr-HR" dirty="0" smtClean="0"/>
              <a:t> procesa učenja kroz igru</a:t>
            </a:r>
          </a:p>
          <a:p>
            <a:pPr>
              <a:buNone/>
            </a:pPr>
            <a:r>
              <a:rPr lang="hr-HR" dirty="0" smtClean="0"/>
              <a:t>Primjer:</a:t>
            </a:r>
          </a:p>
          <a:p>
            <a:pPr lvl="0"/>
            <a:r>
              <a:rPr lang="hr-HR" dirty="0" smtClean="0"/>
              <a:t>Imamo ploču s poljima i dvije kockice. Svaki učenik ima svoju figuricu. Bacaju kockice i napreduju za </a:t>
            </a:r>
            <a:r>
              <a:rPr lang="hr-HR" u="sng" dirty="0" smtClean="0"/>
              <a:t>umnožak</a:t>
            </a:r>
            <a:r>
              <a:rPr lang="hr-HR" dirty="0" smtClean="0"/>
              <a:t> brojeva koje su dobili. </a:t>
            </a:r>
          </a:p>
          <a:p>
            <a:pPr lvl="0"/>
            <a:r>
              <a:rPr lang="hr-HR" dirty="0" smtClean="0"/>
              <a:t>U igru se još mogu unijeti različite </a:t>
            </a:r>
            <a:r>
              <a:rPr lang="hr-HR" u="sng" dirty="0" smtClean="0"/>
              <a:t>varijacije</a:t>
            </a:r>
            <a:r>
              <a:rPr lang="hr-HR" dirty="0" smtClean="0"/>
              <a:t> (zamke, ''zabranjeni'' umnošci, kazne za pogreške, mjerenje vremena, više kockica kod starijih učenika i sl.)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686800" cy="838200"/>
          </a:xfrm>
        </p:spPr>
        <p:txBody>
          <a:bodyPr/>
          <a:lstStyle/>
          <a:p>
            <a:r>
              <a:rPr lang="hr-HR" dirty="0" smtClean="0"/>
              <a:t>4. Korak - praćenje </a:t>
            </a:r>
            <a:r>
              <a:rPr lang="hr-HR" b="1" dirty="0" smtClean="0"/>
              <a:t>ponašanja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 smtClean="0"/>
              <a:t>koliko je </a:t>
            </a:r>
            <a:r>
              <a:rPr lang="hr-HR" b="1" dirty="0" smtClean="0"/>
              <a:t>zanimljivo</a:t>
            </a:r>
            <a:r>
              <a:rPr lang="hr-HR" dirty="0" smtClean="0"/>
              <a:t>, </a:t>
            </a:r>
          </a:p>
          <a:p>
            <a:pPr lvl="0"/>
            <a:r>
              <a:rPr lang="hr-HR" dirty="0" smtClean="0"/>
              <a:t>je li igra prelagana, </a:t>
            </a:r>
          </a:p>
          <a:p>
            <a:pPr lvl="0"/>
            <a:r>
              <a:rPr lang="hr-HR" dirty="0" smtClean="0"/>
              <a:t>je li igra preteška, </a:t>
            </a:r>
          </a:p>
          <a:p>
            <a:pPr lvl="0"/>
            <a:r>
              <a:rPr lang="hr-HR" dirty="0" smtClean="0"/>
              <a:t>oduzima li previše vremena. </a:t>
            </a:r>
          </a:p>
          <a:p>
            <a:pPr lvl="0"/>
            <a:endParaRPr lang="hr-HR" dirty="0" smtClean="0"/>
          </a:p>
          <a:p>
            <a:pPr lvl="0"/>
            <a:r>
              <a:rPr lang="hr-HR" dirty="0" smtClean="0"/>
              <a:t>Nagrade za pobjednike      dodatna motivacija.</a:t>
            </a:r>
          </a:p>
          <a:p>
            <a:endParaRPr lang="hr-HR" dirty="0"/>
          </a:p>
        </p:txBody>
      </p:sp>
      <p:cxnSp>
        <p:nvCxnSpPr>
          <p:cNvPr id="5" name="Ravni poveznik sa strelicom 4"/>
          <p:cNvCxnSpPr/>
          <p:nvPr/>
        </p:nvCxnSpPr>
        <p:spPr>
          <a:xfrm>
            <a:off x="4786314" y="4786322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686800" cy="838200"/>
          </a:xfrm>
        </p:spPr>
        <p:txBody>
          <a:bodyPr/>
          <a:lstStyle/>
          <a:p>
            <a:r>
              <a:rPr lang="hr-HR" dirty="0" smtClean="0"/>
              <a:t>5. Korak - </a:t>
            </a:r>
            <a:r>
              <a:rPr lang="hr-HR" b="1" dirty="0" smtClean="0"/>
              <a:t>procjena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 smtClean="0"/>
              <a:t>uočiti one kojima slabije ide – puno griješe, treba im previše vremena za računanje.</a:t>
            </a:r>
          </a:p>
          <a:p>
            <a:pPr lvl="0"/>
            <a:endParaRPr lang="hr-HR" dirty="0" smtClean="0"/>
          </a:p>
          <a:p>
            <a:pPr lvl="0"/>
            <a:r>
              <a:rPr lang="hr-HR" dirty="0" smtClean="0"/>
              <a:t> Uočiti one koji su </a:t>
            </a:r>
            <a:r>
              <a:rPr lang="hr-HR" b="1" dirty="0" smtClean="0"/>
              <a:t>napredniji</a:t>
            </a:r>
            <a:r>
              <a:rPr lang="hr-HR" dirty="0" smtClean="0"/>
              <a:t> – igra im ne predstavlja nikakav izazov.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686800" cy="838200"/>
          </a:xfrm>
        </p:spPr>
        <p:txBody>
          <a:bodyPr/>
          <a:lstStyle/>
          <a:p>
            <a:pPr algn="ctr"/>
            <a:r>
              <a:rPr lang="hr-HR" dirty="0" smtClean="0"/>
              <a:t>Je li skakanje na jednoj nozi igra?</a:t>
            </a:r>
            <a:endParaRPr lang="hr-HR" dirty="0"/>
          </a:p>
        </p:txBody>
      </p:sp>
      <p:pic>
        <p:nvPicPr>
          <p:cNvPr id="4" name="Rezervirano mjesto sadržaja 3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/>
          <a:lstStyle/>
          <a:p>
            <a:r>
              <a:rPr lang="hr-HR" dirty="0" smtClean="0"/>
              <a:t>6. Korak – </a:t>
            </a:r>
            <a:r>
              <a:rPr lang="hr-HR" b="1" dirty="0" smtClean="0"/>
              <a:t>integracija</a:t>
            </a:r>
            <a:r>
              <a:rPr lang="hr-HR" dirty="0" smtClean="0"/>
              <a:t> sustava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b="1" dirty="0" smtClean="0"/>
              <a:t>Zastupljenost</a:t>
            </a:r>
            <a:r>
              <a:rPr lang="hr-HR" dirty="0" smtClean="0"/>
              <a:t> unutar našega rada. </a:t>
            </a:r>
          </a:p>
          <a:p>
            <a:pPr lvl="0"/>
            <a:endParaRPr lang="hr-HR" dirty="0" smtClean="0"/>
          </a:p>
          <a:p>
            <a:pPr lvl="0"/>
            <a:r>
              <a:rPr lang="hr-HR" dirty="0" smtClean="0"/>
              <a:t>uvodna motivacija</a:t>
            </a:r>
          </a:p>
          <a:p>
            <a:pPr lvl="0"/>
            <a:r>
              <a:rPr lang="hr-HR" dirty="0" smtClean="0"/>
              <a:t>ponavljanje ili za kraj kao evaluacija. </a:t>
            </a:r>
          </a:p>
          <a:p>
            <a:pPr lvl="0"/>
            <a:endParaRPr lang="hr-HR" dirty="0" smtClean="0"/>
          </a:p>
          <a:p>
            <a:pPr lvl="0"/>
            <a:r>
              <a:rPr lang="hr-HR" dirty="0" smtClean="0"/>
              <a:t>Treba odlučiti što želimo postići planiranom aktivnosti kako bismo bili sigurni da će biti usmjereno učenje.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/>
          <a:lstStyle/>
          <a:p>
            <a:r>
              <a:rPr lang="hr-HR" dirty="0" smtClean="0"/>
              <a:t>7. Korak – </a:t>
            </a:r>
            <a:r>
              <a:rPr lang="hr-HR" b="1" dirty="0" smtClean="0"/>
              <a:t>rezultati učen</a:t>
            </a:r>
            <a:r>
              <a:rPr lang="hr-HR" dirty="0" smtClean="0"/>
              <a:t>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pokazat će se u </a:t>
            </a:r>
            <a:r>
              <a:rPr lang="hr-HR" b="1" dirty="0" smtClean="0"/>
              <a:t>vrednovanju</a:t>
            </a:r>
            <a:r>
              <a:rPr lang="hr-HR" dirty="0" smtClean="0"/>
              <a:t>  </a:t>
            </a:r>
          </a:p>
          <a:p>
            <a:endParaRPr lang="hr-HR" dirty="0" smtClean="0"/>
          </a:p>
          <a:p>
            <a:r>
              <a:rPr lang="hr-HR" dirty="0" smtClean="0"/>
              <a:t>rezultati će zasigurno biti uspješniji. </a:t>
            </a:r>
          </a:p>
          <a:p>
            <a:endParaRPr lang="hr-HR" dirty="0" smtClean="0"/>
          </a:p>
          <a:p>
            <a:r>
              <a:rPr lang="hr-HR" dirty="0" smtClean="0"/>
              <a:t>Također se može provjeriti i evaluacijom učeničkoga zadovoljstva održanom aktivnosti.</a:t>
            </a:r>
            <a:endParaRPr lang="hr-H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/>
          <a:lstStyle/>
          <a:p>
            <a:pPr algn="ctr"/>
            <a:r>
              <a:rPr lang="hr-HR" dirty="0" smtClean="0"/>
              <a:t>važno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4282" y="928670"/>
            <a:ext cx="8686800" cy="4525963"/>
          </a:xfrm>
        </p:spPr>
        <p:txBody>
          <a:bodyPr/>
          <a:lstStyle/>
          <a:p>
            <a:r>
              <a:rPr lang="hr-HR" dirty="0" smtClean="0"/>
              <a:t>Kod </a:t>
            </a:r>
            <a:r>
              <a:rPr lang="hr-HR" b="1" dirty="0" smtClean="0"/>
              <a:t>usmjerenoga procesa</a:t>
            </a:r>
            <a:r>
              <a:rPr lang="hr-HR" dirty="0" smtClean="0"/>
              <a:t> važno nam je znati što želimo njime postići. </a:t>
            </a:r>
          </a:p>
          <a:p>
            <a:r>
              <a:rPr lang="hr-HR" dirty="0" smtClean="0"/>
              <a:t>Ukoliko nas aktivnost odvede u nekom drugom smjeru, a i dalje je poučnoga karaktera, treba ju pustiti neka se razvija. </a:t>
            </a:r>
          </a:p>
          <a:p>
            <a:endParaRPr lang="hr-HR" dirty="0"/>
          </a:p>
        </p:txBody>
      </p:sp>
      <p:pic>
        <p:nvPicPr>
          <p:cNvPr id="4" name="Slika 3" descr="feature-oops._CB310926221_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500438"/>
            <a:ext cx="9144000" cy="335756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Zadatak</a:t>
            </a:r>
            <a:r>
              <a:rPr lang="hr-HR" dirty="0" smtClean="0"/>
              <a:t> -  igru pretvoriti u usmjerenu aktivnost učenja. 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51435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r-HR" u="sng" dirty="0" smtClean="0"/>
              <a:t>Zadatak je navesti:</a:t>
            </a:r>
          </a:p>
          <a:p>
            <a:pPr lvl="0"/>
            <a:r>
              <a:rPr lang="hr-HR" dirty="0" smtClean="0"/>
              <a:t>Obrazovne sadržaje koje želite ostvariti</a:t>
            </a:r>
          </a:p>
          <a:p>
            <a:pPr lvl="0"/>
            <a:r>
              <a:rPr lang="hr-HR" dirty="0" smtClean="0"/>
              <a:t>Koji igru biste odabrali – opisati ju</a:t>
            </a:r>
          </a:p>
          <a:p>
            <a:pPr lvl="0"/>
            <a:r>
              <a:rPr lang="hr-HR" dirty="0" smtClean="0"/>
              <a:t>Kako biste provjerili ponašanje</a:t>
            </a:r>
          </a:p>
          <a:p>
            <a:pPr lvl="0"/>
            <a:r>
              <a:rPr lang="hr-HR" dirty="0" smtClean="0"/>
              <a:t>Kako biste napravili procjenu uspješnosti</a:t>
            </a:r>
          </a:p>
          <a:p>
            <a:pPr lvl="0"/>
            <a:r>
              <a:rPr lang="hr-HR" dirty="0" smtClean="0"/>
              <a:t>Po čemu bi se prepoznali rezultati ove aktivnosti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Cilj je ove aktivnosti primijeniti stečena znanja o koristi učenja kroz igru. Ovo je zadatak primjene ove metode u praksi .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/>
              <a:t>UTJECAJ RAČUNALNIH IGARA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Rezervirano mjesto sadržaja 3" descr="sean-do-782269-unsplash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357298"/>
            <a:ext cx="6858048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više vrsta računalnih igara</a:t>
            </a:r>
          </a:p>
          <a:p>
            <a:endParaRPr lang="hr-HR" dirty="0" smtClean="0"/>
          </a:p>
          <a:p>
            <a:r>
              <a:rPr lang="hr-HR" dirty="0" smtClean="0"/>
              <a:t>u kontekstu </a:t>
            </a:r>
            <a:r>
              <a:rPr lang="hr-HR" b="1" dirty="0" smtClean="0"/>
              <a:t>utjecaja</a:t>
            </a:r>
            <a:r>
              <a:rPr lang="hr-HR" dirty="0" smtClean="0"/>
              <a:t> na djecu</a:t>
            </a:r>
          </a:p>
          <a:p>
            <a:pPr lvl="1"/>
            <a:r>
              <a:rPr lang="hr-HR" dirty="0" smtClean="0"/>
              <a:t>Agresivne</a:t>
            </a:r>
          </a:p>
          <a:p>
            <a:pPr lvl="1"/>
            <a:r>
              <a:rPr lang="hr-HR" dirty="0" smtClean="0"/>
              <a:t>Zabavne </a:t>
            </a:r>
          </a:p>
          <a:p>
            <a:pPr lvl="1"/>
            <a:r>
              <a:rPr lang="hr-HR" dirty="0" smtClean="0"/>
              <a:t>Edukativne</a:t>
            </a:r>
          </a:p>
          <a:p>
            <a:pPr lvl="1"/>
            <a:endParaRPr lang="hr-H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Utjecaji agresivnih računalnih igara: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hr-HR" b="1" dirty="0" smtClean="0"/>
              <a:t>Potiču</a:t>
            </a:r>
            <a:r>
              <a:rPr lang="hr-HR" dirty="0" smtClean="0"/>
              <a:t> agresivno ponašanje</a:t>
            </a:r>
          </a:p>
          <a:p>
            <a:pPr lvl="0"/>
            <a:r>
              <a:rPr lang="hr-HR" dirty="0" smtClean="0"/>
              <a:t>Kod djece s poremećajima u ponašanju </a:t>
            </a:r>
            <a:r>
              <a:rPr lang="hr-HR" b="1" dirty="0" smtClean="0"/>
              <a:t>podižu</a:t>
            </a:r>
            <a:r>
              <a:rPr lang="hr-HR" dirty="0" smtClean="0"/>
              <a:t> njihovu agresivnost za 50%</a:t>
            </a:r>
          </a:p>
          <a:p>
            <a:pPr lvl="0"/>
            <a:r>
              <a:rPr lang="hr-HR" dirty="0" smtClean="0"/>
              <a:t>Utječu na poimanje svijete. Stvaraju nerealne uvjete za koje djeca počnu smatrati da su normalni (ubijanje, fizički obračuni, krađa, uporaba oružja i sl.) </a:t>
            </a:r>
          </a:p>
          <a:p>
            <a:pPr lvl="0"/>
            <a:r>
              <a:rPr lang="hr-HR" dirty="0" smtClean="0"/>
              <a:t>Teško razdvajanje dobra od zla</a:t>
            </a:r>
          </a:p>
          <a:p>
            <a:pPr lvl="0"/>
            <a:r>
              <a:rPr lang="hr-HR" dirty="0" smtClean="0"/>
              <a:t>Stvaraju iskrivljene kulturološke norme – preuzimanje aktivnosti iz igrica</a:t>
            </a:r>
          </a:p>
          <a:p>
            <a:pPr lvl="0"/>
            <a:r>
              <a:rPr lang="hr-HR" dirty="0" smtClean="0"/>
              <a:t>Nerealna očekivanja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r-HR" u="sng" dirty="0" smtClean="0"/>
              <a:t>Primjeri agresivnih računalnih igara:</a:t>
            </a:r>
          </a:p>
          <a:p>
            <a:pPr lvl="0"/>
            <a:r>
              <a:rPr lang="hr-HR" dirty="0" err="1" smtClean="0"/>
              <a:t>Call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duty</a:t>
            </a:r>
            <a:endParaRPr lang="hr-HR" dirty="0" smtClean="0"/>
          </a:p>
          <a:p>
            <a:pPr lvl="0"/>
            <a:r>
              <a:rPr lang="hr-HR" dirty="0" smtClean="0"/>
              <a:t>GTA (Grand </a:t>
            </a:r>
            <a:r>
              <a:rPr lang="hr-HR" dirty="0" err="1" smtClean="0"/>
              <a:t>theft</a:t>
            </a:r>
            <a:r>
              <a:rPr lang="hr-HR" dirty="0" smtClean="0"/>
              <a:t> auto)</a:t>
            </a:r>
          </a:p>
          <a:p>
            <a:pPr lvl="0"/>
            <a:r>
              <a:rPr lang="hr-HR" dirty="0" err="1" smtClean="0"/>
              <a:t>Fortninte</a:t>
            </a:r>
            <a:endParaRPr lang="hr-HR" dirty="0" smtClean="0"/>
          </a:p>
          <a:p>
            <a:pPr lvl="0"/>
            <a:r>
              <a:rPr lang="hr-HR" dirty="0" smtClean="0"/>
              <a:t>Dead </a:t>
            </a:r>
            <a:r>
              <a:rPr lang="hr-HR" dirty="0" err="1" smtClean="0"/>
              <a:t>space</a:t>
            </a:r>
            <a:endParaRPr lang="hr-HR" dirty="0" smtClean="0"/>
          </a:p>
          <a:p>
            <a:pPr lvl="0"/>
            <a:r>
              <a:rPr lang="hr-HR" dirty="0" err="1" smtClean="0"/>
              <a:t>Good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war</a:t>
            </a:r>
            <a:endParaRPr lang="hr-HR" dirty="0" smtClean="0"/>
          </a:p>
          <a:p>
            <a:pPr lvl="0"/>
            <a:r>
              <a:rPr lang="hr-HR" dirty="0" smtClean="0"/>
              <a:t>Mahnut</a:t>
            </a:r>
          </a:p>
          <a:p>
            <a:pPr lvl="0"/>
            <a:r>
              <a:rPr lang="hr-HR" dirty="0" err="1" smtClean="0"/>
              <a:t>Mortal</a:t>
            </a:r>
            <a:r>
              <a:rPr lang="hr-HR" dirty="0" smtClean="0"/>
              <a:t> </a:t>
            </a:r>
            <a:r>
              <a:rPr lang="hr-HR" dirty="0" err="1" smtClean="0"/>
              <a:t>kombat</a:t>
            </a:r>
            <a:endParaRPr lang="hr-HR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Edukacijske računalne igre </a:t>
            </a:r>
            <a:endParaRPr lang="hr-HR" dirty="0"/>
          </a:p>
        </p:txBody>
      </p:sp>
      <p:pic>
        <p:nvPicPr>
          <p:cNvPr id="4" name="Rezervirano mjesto sadržaja 3" descr="children-593313_1920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428736"/>
            <a:ext cx="7072362" cy="457203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 djecu utječu </a:t>
            </a:r>
            <a:r>
              <a:rPr lang="hr-HR" b="1" dirty="0" smtClean="0"/>
              <a:t>edukacijski </a:t>
            </a:r>
            <a:r>
              <a:rPr lang="hr-HR" dirty="0" smtClean="0"/>
              <a:t>i</a:t>
            </a:r>
            <a:r>
              <a:rPr lang="hr-HR" b="1" dirty="0" smtClean="0"/>
              <a:t> motivacijski</a:t>
            </a:r>
            <a:r>
              <a:rPr lang="hr-HR" dirty="0" smtClean="0"/>
              <a:t> </a:t>
            </a:r>
          </a:p>
          <a:p>
            <a:r>
              <a:rPr lang="hr-HR" dirty="0" smtClean="0"/>
              <a:t>Iz njih djeca uče te su svakako </a:t>
            </a:r>
            <a:r>
              <a:rPr lang="hr-HR" b="1" dirty="0" smtClean="0"/>
              <a:t>pozitivne</a:t>
            </a:r>
            <a:r>
              <a:rPr lang="hr-HR" dirty="0" smtClean="0"/>
              <a:t> za njih </a:t>
            </a:r>
          </a:p>
          <a:p>
            <a:endParaRPr lang="hr-HR" dirty="0" smtClean="0"/>
          </a:p>
          <a:p>
            <a:r>
              <a:rPr lang="hr-HR" dirty="0" smtClean="0"/>
              <a:t>Ukoliko ih koristite na nastavi, svakako ih prije probajte osobno kako biste se uvjerili da ne sadrže neprimjerene sadržaje.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686800" cy="838200"/>
          </a:xfrm>
        </p:spPr>
        <p:txBody>
          <a:bodyPr/>
          <a:lstStyle/>
          <a:p>
            <a:r>
              <a:rPr lang="hr-HR" dirty="0" smtClean="0"/>
              <a:t>Što je igra?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</a:t>
            </a:r>
            <a:r>
              <a:rPr lang="hr-HR" dirty="0" smtClean="0"/>
              <a:t>gra </a:t>
            </a:r>
            <a:r>
              <a:rPr lang="hr-HR" dirty="0" smtClean="0"/>
              <a:t>je najizrazitiji oblik dječje aktivnosti </a:t>
            </a:r>
          </a:p>
          <a:p>
            <a:endParaRPr lang="hr-HR" dirty="0" smtClean="0"/>
          </a:p>
          <a:p>
            <a:r>
              <a:rPr lang="hr-HR" dirty="0" smtClean="0"/>
              <a:t>S</a:t>
            </a:r>
            <a:r>
              <a:rPr lang="hr-HR" dirty="0" smtClean="0"/>
              <a:t>pontana </a:t>
            </a:r>
            <a:r>
              <a:rPr lang="hr-HR" dirty="0" smtClean="0"/>
              <a:t>je i dobrovoljna</a:t>
            </a:r>
          </a:p>
          <a:p>
            <a:endParaRPr lang="hr-HR" dirty="0" smtClean="0"/>
          </a:p>
          <a:p>
            <a:r>
              <a:rPr lang="hr-HR" dirty="0" smtClean="0"/>
              <a:t>Z</a:t>
            </a:r>
            <a:r>
              <a:rPr lang="hr-HR" dirty="0" smtClean="0"/>
              <a:t>načaj </a:t>
            </a:r>
            <a:r>
              <a:rPr lang="hr-HR" dirty="0" smtClean="0"/>
              <a:t>leži u fizičkom, spoznajnom i socijalno-emocionalnom razvoju djeteta.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621510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r-HR" u="sng" dirty="0" smtClean="0"/>
              <a:t>Primjeri nekih edukacijskih računalnih igara:</a:t>
            </a:r>
          </a:p>
          <a:p>
            <a:pPr lvl="0"/>
            <a:r>
              <a:rPr lang="hr-HR" b="1" dirty="0" smtClean="0"/>
              <a:t>Sunčica</a:t>
            </a:r>
            <a:r>
              <a:rPr lang="hr-HR" dirty="0" smtClean="0"/>
              <a:t> – čitanje, brojanje, prepoznavanje predmeta</a:t>
            </a:r>
          </a:p>
          <a:p>
            <a:pPr lvl="0"/>
            <a:r>
              <a:rPr lang="hr-HR" b="1" dirty="0" smtClean="0"/>
              <a:t>Maša i medvjed </a:t>
            </a:r>
            <a:r>
              <a:rPr lang="hr-HR" dirty="0" smtClean="0"/>
              <a:t>– životinje, brojke. Izvrsna za razvoj koordinacije oko-ruka</a:t>
            </a:r>
          </a:p>
          <a:p>
            <a:pPr lvl="0"/>
            <a:r>
              <a:rPr lang="hr-HR" b="1" dirty="0" err="1" smtClean="0"/>
              <a:t>Cookie</a:t>
            </a:r>
            <a:r>
              <a:rPr lang="hr-HR" b="1" dirty="0" smtClean="0"/>
              <a:t> </a:t>
            </a:r>
            <a:r>
              <a:rPr lang="hr-HR" b="1" dirty="0" err="1" smtClean="0"/>
              <a:t>Monsters</a:t>
            </a:r>
            <a:r>
              <a:rPr lang="hr-HR" b="1" dirty="0" smtClean="0"/>
              <a:t> </a:t>
            </a:r>
            <a:r>
              <a:rPr lang="hr-HR" b="1" dirty="0" err="1" smtClean="0"/>
              <a:t>Challenge</a:t>
            </a:r>
            <a:r>
              <a:rPr lang="hr-HR" b="1" dirty="0" smtClean="0"/>
              <a:t> </a:t>
            </a:r>
            <a:r>
              <a:rPr lang="hr-HR" dirty="0" smtClean="0"/>
              <a:t>– logičko razmišljanje, učenje stranoga jezika</a:t>
            </a:r>
          </a:p>
          <a:p>
            <a:pPr lvl="0"/>
            <a:r>
              <a:rPr lang="hr-HR" b="1" dirty="0" err="1" smtClean="0"/>
              <a:t>Spelling</a:t>
            </a:r>
            <a:r>
              <a:rPr lang="hr-HR" b="1" dirty="0" smtClean="0"/>
              <a:t> test </a:t>
            </a:r>
            <a:r>
              <a:rPr lang="hr-HR" dirty="0" smtClean="0"/>
              <a:t>– učenje pravilnoga pisanja (</a:t>
            </a:r>
            <a:r>
              <a:rPr lang="hr-HR" dirty="0" err="1" smtClean="0"/>
              <a:t>slovkanja</a:t>
            </a:r>
            <a:r>
              <a:rPr lang="hr-HR" dirty="0" smtClean="0"/>
              <a:t>) engleskih riječi</a:t>
            </a:r>
          </a:p>
          <a:p>
            <a:pPr lvl="0"/>
            <a:r>
              <a:rPr lang="hr-HR" b="1" dirty="0" err="1" smtClean="0"/>
              <a:t>Imagination</a:t>
            </a:r>
            <a:r>
              <a:rPr lang="hr-HR" b="1" dirty="0" smtClean="0"/>
              <a:t> </a:t>
            </a:r>
            <a:r>
              <a:rPr lang="hr-HR" b="1" dirty="0" err="1" smtClean="0"/>
              <a:t>Playground</a:t>
            </a:r>
            <a:r>
              <a:rPr lang="hr-HR" b="1" dirty="0" smtClean="0"/>
              <a:t> 3D </a:t>
            </a:r>
            <a:r>
              <a:rPr lang="hr-HR" b="1" dirty="0" err="1" smtClean="0"/>
              <a:t>Builder</a:t>
            </a:r>
            <a:endParaRPr lang="hr-HR" b="1" dirty="0" smtClean="0"/>
          </a:p>
          <a:p>
            <a:pPr lvl="0"/>
            <a:r>
              <a:rPr lang="hr-HR" b="1" dirty="0" err="1" smtClean="0"/>
              <a:t>DragonBox</a:t>
            </a:r>
            <a:r>
              <a:rPr lang="hr-HR" b="1" dirty="0" smtClean="0"/>
              <a:t> Algebra </a:t>
            </a:r>
            <a:r>
              <a:rPr lang="hr-HR" dirty="0" smtClean="0"/>
              <a:t>–računske radnje, jednadžbe</a:t>
            </a:r>
          </a:p>
          <a:p>
            <a:pPr lvl="0"/>
            <a:r>
              <a:rPr lang="hr-HR" b="1" dirty="0" err="1" smtClean="0"/>
              <a:t>Run</a:t>
            </a:r>
            <a:r>
              <a:rPr lang="hr-HR" b="1" dirty="0" smtClean="0"/>
              <a:t> </a:t>
            </a:r>
            <a:r>
              <a:rPr lang="hr-HR" b="1" dirty="0" err="1" smtClean="0"/>
              <a:t>Marco</a:t>
            </a:r>
            <a:r>
              <a:rPr lang="hr-HR" b="1" dirty="0" smtClean="0"/>
              <a:t> </a:t>
            </a:r>
            <a:r>
              <a:rPr lang="hr-HR" dirty="0" smtClean="0"/>
              <a:t>– logično razmišljanje, programiranje – kretanje lika pomoću naredbi. Izvrsna za početnu nastavu Informatike, uvod u programiranje za najmlađe</a:t>
            </a:r>
          </a:p>
          <a:p>
            <a:pPr lvl="0"/>
            <a:r>
              <a:rPr lang="hr-HR" b="1" dirty="0" err="1" smtClean="0"/>
              <a:t>Oli</a:t>
            </a:r>
            <a:r>
              <a:rPr lang="hr-HR" b="1" dirty="0" smtClean="0"/>
              <a:t> </a:t>
            </a:r>
            <a:r>
              <a:rPr lang="hr-HR" b="1" dirty="0" err="1" smtClean="0"/>
              <a:t>helps</a:t>
            </a:r>
            <a:r>
              <a:rPr lang="hr-HR" b="1" dirty="0" smtClean="0"/>
              <a:t> animals </a:t>
            </a:r>
            <a:r>
              <a:rPr lang="hr-HR" dirty="0" smtClean="0"/>
              <a:t>– razvoj osjećaja odgovornosti i empatije, upoznavanje zanimanja (vatrogasac, policajac, liječnik)</a:t>
            </a:r>
          </a:p>
          <a:p>
            <a:pPr lvl="0"/>
            <a:r>
              <a:rPr lang="hr-HR" b="1" dirty="0" smtClean="0"/>
              <a:t>Photo </a:t>
            </a:r>
            <a:r>
              <a:rPr lang="hr-HR" b="1" dirty="0" err="1" smtClean="0"/>
              <a:t>tales</a:t>
            </a:r>
            <a:r>
              <a:rPr lang="hr-HR" b="1" dirty="0" smtClean="0"/>
              <a:t> </a:t>
            </a:r>
            <a:r>
              <a:rPr lang="hr-HR" dirty="0" smtClean="0"/>
              <a:t>– priče u slikama i fotografijama</a:t>
            </a:r>
          </a:p>
          <a:p>
            <a:r>
              <a:rPr lang="hr-HR" b="1" dirty="0" err="1" smtClean="0"/>
              <a:t>Crayola</a:t>
            </a:r>
            <a:r>
              <a:rPr lang="hr-HR" b="1" dirty="0" smtClean="0"/>
              <a:t> </a:t>
            </a:r>
            <a:r>
              <a:rPr lang="hr-HR" b="1" dirty="0" err="1" smtClean="0"/>
              <a:t>color</a:t>
            </a:r>
            <a:r>
              <a:rPr lang="hr-HR" b="1" dirty="0" smtClean="0"/>
              <a:t>, </a:t>
            </a:r>
            <a:r>
              <a:rPr lang="hr-HR" b="1" dirty="0" err="1" smtClean="0"/>
              <a:t>draw</a:t>
            </a:r>
            <a:r>
              <a:rPr lang="hr-HR" b="1" dirty="0" smtClean="0"/>
              <a:t> </a:t>
            </a:r>
            <a:r>
              <a:rPr lang="hr-HR" b="1" dirty="0" err="1" smtClean="0"/>
              <a:t>and</a:t>
            </a:r>
            <a:r>
              <a:rPr lang="hr-HR" b="1" dirty="0" smtClean="0"/>
              <a:t> </a:t>
            </a:r>
            <a:r>
              <a:rPr lang="hr-HR" b="1" dirty="0" err="1" smtClean="0"/>
              <a:t>sing</a:t>
            </a:r>
            <a:r>
              <a:rPr lang="hr-HR" b="1" dirty="0" smtClean="0"/>
              <a:t> </a:t>
            </a:r>
            <a:r>
              <a:rPr lang="hr-HR" dirty="0" smtClean="0"/>
              <a:t>– multifunkcionalna igra</a:t>
            </a:r>
            <a:endParaRPr lang="hr-H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Web 2.0 alati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b="1" dirty="0" smtClean="0"/>
              <a:t>Web 2.0 alati</a:t>
            </a:r>
            <a:r>
              <a:rPr lang="hr-HR" dirty="0" smtClean="0"/>
              <a:t> skupina su društvenih programskih alata koji korisnicima omogućavaju interakciju i razmjenu podataka te objavu i izmjenu internetskog i drugog digitalnog sadržaja pri čemu korisnik sam stvara svoje sadržaje.</a:t>
            </a:r>
          </a:p>
          <a:p>
            <a:r>
              <a:rPr lang="hr-HR" dirty="0" smtClean="0"/>
              <a:t>Temelje se na principu </a:t>
            </a:r>
            <a:r>
              <a:rPr lang="hr-HR" b="1" dirty="0" smtClean="0"/>
              <a:t>stvaralaštva</a:t>
            </a:r>
            <a:r>
              <a:rPr lang="hr-HR" dirty="0" smtClean="0"/>
              <a:t>. Učenik sam kreira materijale i sam ih koristi. </a:t>
            </a:r>
          </a:p>
          <a:p>
            <a:r>
              <a:rPr lang="hr-HR" dirty="0" smtClean="0"/>
              <a:t>Dio su </a:t>
            </a:r>
            <a:r>
              <a:rPr lang="hr-HR" b="1" dirty="0" smtClean="0"/>
              <a:t>e-učenja</a:t>
            </a:r>
            <a:r>
              <a:rPr lang="hr-HR" dirty="0" smtClean="0"/>
              <a:t> koje omogućuje učeniku učenje bez prostornoga i vremenskoga ograničenja.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internet-marketing04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928670"/>
            <a:ext cx="8001056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214290"/>
            <a:ext cx="8686800" cy="586583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hr-HR" sz="6700" b="1" u="sng" dirty="0" smtClean="0"/>
              <a:t>Primjeri:</a:t>
            </a:r>
          </a:p>
          <a:p>
            <a:pPr lvl="0"/>
            <a:endParaRPr lang="hr-HR" dirty="0" smtClean="0"/>
          </a:p>
          <a:p>
            <a:pPr lvl="0"/>
            <a:endParaRPr lang="hr-HR" dirty="0" smtClean="0"/>
          </a:p>
          <a:p>
            <a:pPr lvl="0"/>
            <a:endParaRPr lang="hr-HR" dirty="0" smtClean="0"/>
          </a:p>
          <a:p>
            <a:pPr lvl="0"/>
            <a:r>
              <a:rPr lang="hr-HR" sz="9600" b="1" dirty="0" err="1" smtClean="0"/>
              <a:t>Zondle.com</a:t>
            </a:r>
            <a:endParaRPr lang="hr-HR" sz="9600" b="1" dirty="0" smtClean="0"/>
          </a:p>
          <a:p>
            <a:pPr lvl="0">
              <a:buNone/>
            </a:pPr>
            <a:r>
              <a:rPr lang="hr-HR" sz="9600" b="1" dirty="0" smtClean="0"/>
              <a:t>Besplatan program</a:t>
            </a:r>
          </a:p>
          <a:p>
            <a:pPr lvl="0">
              <a:buNone/>
            </a:pPr>
            <a:r>
              <a:rPr lang="hr-HR" sz="9600" b="1" dirty="0" smtClean="0"/>
              <a:t>Postoji prijevod na hrvatski</a:t>
            </a:r>
          </a:p>
          <a:p>
            <a:pPr lvl="0">
              <a:buNone/>
            </a:pPr>
            <a:r>
              <a:rPr lang="hr-HR" sz="9600" b="1" i="1" dirty="0" smtClean="0"/>
              <a:t>Online</a:t>
            </a:r>
            <a:r>
              <a:rPr lang="hr-HR" sz="9600" b="1" dirty="0" smtClean="0"/>
              <a:t> platforma za učenje kroz igre</a:t>
            </a:r>
          </a:p>
          <a:p>
            <a:pPr lvl="0">
              <a:buNone/>
            </a:pPr>
            <a:r>
              <a:rPr lang="hr-HR" sz="9600" b="1" dirty="0" smtClean="0"/>
              <a:t>Pomaže u stvaranju i igranju obrazovnih igara</a:t>
            </a:r>
          </a:p>
          <a:p>
            <a:pPr>
              <a:buNone/>
            </a:pPr>
            <a:r>
              <a:rPr lang="hr-HR" sz="9600" b="1" dirty="0" smtClean="0"/>
              <a:t> </a:t>
            </a:r>
          </a:p>
          <a:p>
            <a:pPr>
              <a:buNone/>
            </a:pPr>
            <a:endParaRPr lang="hr-HR" sz="6000" dirty="0" smtClean="0"/>
          </a:p>
          <a:p>
            <a:pPr>
              <a:buNone/>
            </a:pPr>
            <a:endParaRPr lang="hr-HR" sz="6000" b="1" dirty="0" smtClean="0"/>
          </a:p>
          <a:p>
            <a:pPr lvl="0"/>
            <a:r>
              <a:rPr lang="hr-HR" sz="9600" b="1" dirty="0" err="1" smtClean="0"/>
              <a:t>ToonDoo</a:t>
            </a:r>
            <a:endParaRPr lang="hr-HR" sz="9600" b="1" dirty="0" smtClean="0"/>
          </a:p>
          <a:p>
            <a:pPr lvl="0">
              <a:buNone/>
            </a:pPr>
            <a:r>
              <a:rPr lang="hr-HR" sz="9600" b="1" dirty="0" smtClean="0"/>
              <a:t>Generator stripova</a:t>
            </a:r>
          </a:p>
          <a:p>
            <a:pPr lvl="0">
              <a:buNone/>
            </a:pPr>
            <a:r>
              <a:rPr lang="hr-HR" sz="9600" b="1" dirty="0" smtClean="0"/>
              <a:t>Potiče kreativnost kod djece</a:t>
            </a:r>
          </a:p>
          <a:p>
            <a:pPr>
              <a:buNone/>
            </a:pPr>
            <a:r>
              <a:rPr lang="hr-HR" sz="9600" b="1" dirty="0" smtClean="0"/>
              <a:t> </a:t>
            </a:r>
          </a:p>
          <a:p>
            <a:pPr>
              <a:buNone/>
            </a:pPr>
            <a:endParaRPr lang="hr-HR" sz="6000" b="1" dirty="0" smtClean="0"/>
          </a:p>
          <a:p>
            <a:pPr lvl="0"/>
            <a:r>
              <a:rPr lang="hr-HR" sz="9600" b="1" dirty="0" err="1" smtClean="0"/>
              <a:t>Kubbu</a:t>
            </a:r>
            <a:endParaRPr lang="hr-HR" sz="9600" b="1" dirty="0" smtClean="0"/>
          </a:p>
          <a:p>
            <a:pPr lvl="0">
              <a:buNone/>
            </a:pPr>
            <a:r>
              <a:rPr lang="hr-HR" sz="9600" b="1" dirty="0" smtClean="0"/>
              <a:t>Alat za izradu kvizova, križaljki i testova</a:t>
            </a:r>
          </a:p>
          <a:p>
            <a:pPr>
              <a:buNone/>
            </a:pPr>
            <a:r>
              <a:rPr lang="hr-HR" sz="9600" b="1" dirty="0" smtClean="0"/>
              <a:t/>
            </a:r>
            <a:br>
              <a:rPr lang="hr-HR" sz="9600" b="1" dirty="0" smtClean="0"/>
            </a:br>
            <a:endParaRPr lang="hr-HR" sz="6000" b="1" dirty="0" smtClean="0"/>
          </a:p>
          <a:p>
            <a:pPr>
              <a:buNone/>
            </a:pPr>
            <a:endParaRPr lang="hr-HR" sz="6000" b="1" dirty="0" smtClean="0"/>
          </a:p>
          <a:p>
            <a:pPr>
              <a:buNone/>
            </a:pPr>
            <a:r>
              <a:rPr lang="hr-HR" sz="3500" dirty="0" smtClean="0"/>
              <a:t> </a:t>
            </a:r>
            <a:endParaRPr lang="hr-HR" sz="35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838200"/>
          </a:xfrm>
        </p:spPr>
        <p:txBody>
          <a:bodyPr/>
          <a:lstStyle/>
          <a:p>
            <a:pPr algn="ctr"/>
            <a:r>
              <a:rPr lang="hr-HR" dirty="0" smtClean="0"/>
              <a:t>Tražilice za djecu </a:t>
            </a:r>
            <a:endParaRPr lang="hr-HR" dirty="0"/>
          </a:p>
        </p:txBody>
      </p:sp>
      <p:pic>
        <p:nvPicPr>
          <p:cNvPr id="4" name="Rezervirano mjesto sadržaja 3" descr="kidzui-homework-helper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500174"/>
            <a:ext cx="7241539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428736"/>
            <a:ext cx="8686800" cy="4525963"/>
          </a:xfrm>
        </p:spPr>
        <p:txBody>
          <a:bodyPr/>
          <a:lstStyle/>
          <a:p>
            <a:r>
              <a:rPr lang="hr-HR" dirty="0" smtClean="0"/>
              <a:t>Posebni Internet preglednici na kojima se nalaze sadržaji </a:t>
            </a:r>
            <a:r>
              <a:rPr lang="hr-HR" b="1" dirty="0" smtClean="0"/>
              <a:t>primjereni</a:t>
            </a:r>
            <a:r>
              <a:rPr lang="hr-HR" dirty="0" smtClean="0"/>
              <a:t> za djecu različitih uzrasta. </a:t>
            </a:r>
          </a:p>
          <a:p>
            <a:endParaRPr lang="hr-HR" dirty="0" smtClean="0"/>
          </a:p>
          <a:p>
            <a:r>
              <a:rPr lang="hr-HR" b="1" dirty="0" smtClean="0"/>
              <a:t>Sigurniji</a:t>
            </a:r>
          </a:p>
          <a:p>
            <a:endParaRPr lang="hr-HR" b="1" dirty="0" smtClean="0"/>
          </a:p>
          <a:p>
            <a:r>
              <a:rPr lang="hr-HR" dirty="0" smtClean="0"/>
              <a:t> Na njima su </a:t>
            </a:r>
            <a:r>
              <a:rPr lang="hr-HR" b="1" dirty="0" smtClean="0"/>
              <a:t>edukacijski sadržaji</a:t>
            </a:r>
            <a:r>
              <a:rPr lang="hr-HR" dirty="0" smtClean="0"/>
              <a:t> i (edukacijske) igre istaknuti i lako dostupni.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dirty="0" smtClean="0"/>
              <a:t>Neke tražilice: </a:t>
            </a:r>
          </a:p>
          <a:p>
            <a:pPr lvl="0"/>
            <a:r>
              <a:rPr lang="hr-HR" dirty="0" err="1" smtClean="0"/>
              <a:t>Kidzui</a:t>
            </a:r>
            <a:endParaRPr lang="hr-HR" dirty="0" smtClean="0"/>
          </a:p>
          <a:p>
            <a:pPr lvl="0"/>
            <a:r>
              <a:rPr lang="hr-HR" dirty="0" smtClean="0"/>
              <a:t>Tuki</a:t>
            </a:r>
          </a:p>
          <a:p>
            <a:pPr lvl="0"/>
            <a:r>
              <a:rPr lang="hr-HR" dirty="0" err="1" smtClean="0"/>
              <a:t>NetDino</a:t>
            </a:r>
            <a:endParaRPr lang="hr-HR" dirty="0" smtClean="0"/>
          </a:p>
          <a:p>
            <a:pPr lvl="0"/>
            <a:r>
              <a:rPr lang="hr-HR" dirty="0" err="1" smtClean="0"/>
              <a:t>Kidsclick</a:t>
            </a:r>
            <a:endParaRPr lang="hr-HR" dirty="0" smtClean="0"/>
          </a:p>
          <a:p>
            <a:pPr lvl="0"/>
            <a:r>
              <a:rPr lang="hr-HR" dirty="0" err="1" smtClean="0"/>
              <a:t>Kiddle</a:t>
            </a:r>
            <a:endParaRPr lang="hr-HR" dirty="0" smtClean="0"/>
          </a:p>
          <a:p>
            <a:pPr lvl="0"/>
            <a:r>
              <a:rPr lang="hr-HR" dirty="0" err="1" smtClean="0"/>
              <a:t>Askkids</a:t>
            </a:r>
            <a:endParaRPr lang="hr-HR" dirty="0" smtClean="0"/>
          </a:p>
          <a:p>
            <a:pPr lvl="0"/>
            <a:r>
              <a:rPr lang="hr-HR" dirty="0" err="1" smtClean="0"/>
              <a:t>Dib</a:t>
            </a:r>
            <a:r>
              <a:rPr lang="hr-HR" dirty="0" smtClean="0"/>
              <a:t> </a:t>
            </a:r>
            <a:r>
              <a:rPr lang="hr-HR" dirty="0" err="1" smtClean="0"/>
              <a:t>bab</a:t>
            </a:r>
            <a:r>
              <a:rPr lang="hr-HR" dirty="0" smtClean="0"/>
              <a:t> </a:t>
            </a:r>
            <a:r>
              <a:rPr lang="hr-HR" dirty="0" err="1" smtClean="0"/>
              <a:t>du</a:t>
            </a:r>
            <a:endParaRPr lang="hr-HR" dirty="0" smtClean="0"/>
          </a:p>
          <a:p>
            <a:pPr lvl="0"/>
            <a:r>
              <a:rPr lang="hr-HR" dirty="0" err="1" smtClean="0"/>
              <a:t>Kidrocket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err="1" smtClean="0"/>
              <a:t>Kid</a:t>
            </a:r>
            <a:r>
              <a:rPr lang="hr-HR" b="1" dirty="0" smtClean="0"/>
              <a:t> </a:t>
            </a:r>
            <a:r>
              <a:rPr lang="hr-HR" b="1" dirty="0" err="1" smtClean="0"/>
              <a:t>safe</a:t>
            </a:r>
            <a:r>
              <a:rPr lang="hr-HR" b="1" dirty="0" smtClean="0"/>
              <a:t> mail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i="1" dirty="0" smtClean="0"/>
              <a:t>Online</a:t>
            </a:r>
            <a:r>
              <a:rPr lang="hr-HR" dirty="0" smtClean="0"/>
              <a:t> pošta sa zaštitom za djecu.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4" name="Slika 3" descr="15066_high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143116"/>
            <a:ext cx="7786742" cy="46016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robert-collins-333411-unsplash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8358246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hr-HR" b="1" dirty="0" smtClean="0"/>
              <a:t>KARAKTERISTIKE IGRE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5720" y="1357298"/>
            <a:ext cx="8686800" cy="45259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hr-HR" dirty="0" smtClean="0"/>
              <a:t>1. </a:t>
            </a:r>
            <a:r>
              <a:rPr lang="hr-HR" u="sng" dirty="0" smtClean="0"/>
              <a:t>Simulativno ponašanje</a:t>
            </a:r>
            <a:r>
              <a:rPr lang="hr-HR" dirty="0" smtClean="0"/>
              <a:t>:</a:t>
            </a:r>
          </a:p>
          <a:p>
            <a:pPr lvl="0"/>
            <a:r>
              <a:rPr lang="hr-HR" dirty="0" smtClean="0"/>
              <a:t>Divergentnost: organizacija ponašanja na novi način.</a:t>
            </a:r>
          </a:p>
          <a:p>
            <a:pPr lvl="0"/>
            <a:endParaRPr lang="hr-HR" dirty="0" smtClean="0"/>
          </a:p>
          <a:p>
            <a:pPr lvl="0"/>
            <a:r>
              <a:rPr lang="hr-HR" dirty="0" smtClean="0"/>
              <a:t>Nekompletnost: sažeto i skraćeno ponašanje</a:t>
            </a:r>
          </a:p>
          <a:p>
            <a:pPr lvl="0"/>
            <a:endParaRPr lang="hr-HR" dirty="0" smtClean="0"/>
          </a:p>
          <a:p>
            <a:pPr lvl="0"/>
            <a:r>
              <a:rPr lang="hr-HR" dirty="0" smtClean="0"/>
              <a:t>Neadekvatnost: ponašanje neodgovarajuće aktualnoj situaciji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00042"/>
            <a:ext cx="8686800" cy="5357850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hr-HR" dirty="0" smtClean="0"/>
              <a:t>2. </a:t>
            </a:r>
            <a:r>
              <a:rPr lang="hr-HR" u="sng" dirty="0" smtClean="0"/>
              <a:t>Autotelična aktivnost</a:t>
            </a:r>
            <a:r>
              <a:rPr lang="hr-HR" dirty="0" smtClean="0"/>
              <a:t>:</a:t>
            </a:r>
          </a:p>
          <a:p>
            <a:pPr lvl="0">
              <a:buNone/>
            </a:pPr>
            <a:endParaRPr lang="hr-HR" dirty="0" smtClean="0"/>
          </a:p>
          <a:p>
            <a:pPr lvl="0"/>
            <a:r>
              <a:rPr lang="hr-HR" dirty="0" smtClean="0"/>
              <a:t>Vlastiti izvori motivacije – igra stvara motivaciju sama po sebi</a:t>
            </a:r>
          </a:p>
          <a:p>
            <a:pPr lvl="0"/>
            <a:endParaRPr lang="hr-HR" dirty="0" smtClean="0"/>
          </a:p>
          <a:p>
            <a:pPr lvl="0"/>
            <a:r>
              <a:rPr lang="hr-HR" dirty="0" smtClean="0"/>
              <a:t>Proces je važniji od ishoda</a:t>
            </a:r>
          </a:p>
          <a:p>
            <a:pPr lvl="0"/>
            <a:endParaRPr lang="hr-HR" dirty="0" smtClean="0"/>
          </a:p>
          <a:p>
            <a:pPr lvl="0"/>
            <a:r>
              <a:rPr lang="hr-HR" dirty="0" smtClean="0"/>
              <a:t>Dominacija sredstava nad ciljevima</a:t>
            </a:r>
          </a:p>
          <a:p>
            <a:pPr lvl="0"/>
            <a:endParaRPr lang="hr-HR" dirty="0" smtClean="0"/>
          </a:p>
          <a:p>
            <a:pPr lvl="0"/>
            <a:r>
              <a:rPr lang="hr-HR" dirty="0" smtClean="0"/>
              <a:t>Nema neposrednih pragmatičkih učinaka -  ne stvara </a:t>
            </a:r>
            <a:r>
              <a:rPr lang="hr-HR" b="1" dirty="0" smtClean="0"/>
              <a:t>materijalnu</a:t>
            </a:r>
            <a:r>
              <a:rPr lang="hr-HR" dirty="0" smtClean="0"/>
              <a:t> korist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5720" y="500042"/>
            <a:ext cx="8686800" cy="45259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hr-HR" dirty="0" smtClean="0"/>
              <a:t>3. </a:t>
            </a:r>
            <a:r>
              <a:rPr lang="hr-HR" u="sng" dirty="0" smtClean="0"/>
              <a:t>Ispunjava privatne funkcije igrača</a:t>
            </a:r>
            <a:r>
              <a:rPr lang="hr-HR" dirty="0" smtClean="0"/>
              <a:t>:</a:t>
            </a:r>
          </a:p>
          <a:p>
            <a:pPr lvl="0">
              <a:buNone/>
            </a:pPr>
            <a:endParaRPr lang="hr-HR" dirty="0" smtClean="0"/>
          </a:p>
          <a:p>
            <a:pPr lvl="0"/>
            <a:r>
              <a:rPr lang="hr-HR" dirty="0" smtClean="0"/>
              <a:t>Oslobađa od napetosti</a:t>
            </a:r>
          </a:p>
          <a:p>
            <a:pPr lvl="0"/>
            <a:endParaRPr lang="hr-HR" dirty="0" smtClean="0"/>
          </a:p>
          <a:p>
            <a:pPr lvl="0"/>
            <a:r>
              <a:rPr lang="hr-HR" dirty="0" smtClean="0"/>
              <a:t>Rješava konflikt</a:t>
            </a:r>
          </a:p>
          <a:p>
            <a:pPr lvl="0">
              <a:buNone/>
            </a:pPr>
            <a:endParaRPr lang="hr-HR" dirty="0" smtClean="0"/>
          </a:p>
          <a:p>
            <a:pPr lvl="0"/>
            <a:r>
              <a:rPr lang="hr-HR" dirty="0" smtClean="0"/>
              <a:t>Regulira fizički i spoznajni razvoj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00042"/>
            <a:ext cx="8686800" cy="4525963"/>
          </a:xfrm>
        </p:spPr>
        <p:txBody>
          <a:bodyPr/>
          <a:lstStyle/>
          <a:p>
            <a:pPr lvl="0">
              <a:buNone/>
            </a:pPr>
            <a:r>
              <a:rPr lang="hr-HR" dirty="0" smtClean="0"/>
              <a:t>4. </a:t>
            </a:r>
            <a:r>
              <a:rPr lang="hr-HR" u="sng" dirty="0" smtClean="0"/>
              <a:t>Stanje optimalnoga motivacijskoga tonusa</a:t>
            </a:r>
            <a:r>
              <a:rPr lang="hr-HR" dirty="0" smtClean="0"/>
              <a:t>:</a:t>
            </a:r>
          </a:p>
          <a:p>
            <a:pPr lvl="0">
              <a:buNone/>
            </a:pPr>
            <a:endParaRPr lang="hr-HR" dirty="0" smtClean="0"/>
          </a:p>
          <a:p>
            <a:pPr lvl="0"/>
            <a:r>
              <a:rPr lang="hr-HR" dirty="0" smtClean="0"/>
              <a:t>Odsutnost bioloških prisila</a:t>
            </a:r>
          </a:p>
          <a:p>
            <a:pPr lvl="0"/>
            <a:endParaRPr lang="hr-HR" dirty="0" smtClean="0"/>
          </a:p>
          <a:p>
            <a:pPr lvl="0"/>
            <a:r>
              <a:rPr lang="hr-HR" dirty="0" smtClean="0"/>
              <a:t>Nema socijalnih prijetnji</a:t>
            </a:r>
          </a:p>
          <a:p>
            <a:pPr lvl="0"/>
            <a:endParaRPr lang="hr-HR" dirty="0" smtClean="0"/>
          </a:p>
          <a:p>
            <a:pPr lvl="0"/>
            <a:r>
              <a:rPr lang="hr-HR" dirty="0" smtClean="0"/>
              <a:t>Stanje umjerene psihičke tenzije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  <a:ln>
            <a:solidFill>
              <a:schemeClr val="tx1"/>
            </a:solidFill>
          </a:ln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r-HR" b="1" cap="none" spc="50" dirty="0" smtClean="0">
                <a:ln w="11430">
                  <a:solidFill>
                    <a:schemeClr val="accent2"/>
                  </a:solidFill>
                </a:ln>
                <a:solidFill>
                  <a:schemeClr val="tx1"/>
                </a:solidFill>
                <a:effectLst/>
              </a:rPr>
              <a:t>Planiranje</a:t>
            </a:r>
            <a:r>
              <a:rPr lang="hr-HR" b="1" cap="none" spc="50" dirty="0" smtClean="0">
                <a:ln w="11430"/>
                <a:solidFill>
                  <a:schemeClr val="tx1"/>
                </a:solidFill>
                <a:effectLst/>
              </a:rPr>
              <a:t>: </a:t>
            </a:r>
            <a:r>
              <a:rPr lang="hr-HR" b="1" cap="none" spc="50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želimo</a:t>
            </a:r>
            <a:r>
              <a:rPr lang="hr-HR" b="1" cap="none" spc="50" dirty="0" smtClean="0">
                <a:ln w="11430"/>
                <a:solidFill>
                  <a:schemeClr val="tx1"/>
                </a:solidFill>
                <a:effectLst/>
              </a:rPr>
              <a:t> li naučiti </a:t>
            </a:r>
            <a:r>
              <a:rPr lang="hr-HR" b="1" u="sng" cap="none" spc="50" dirty="0" smtClean="0">
                <a:ln w="11430"/>
                <a:solidFill>
                  <a:schemeClr val="tx1"/>
                </a:solidFill>
                <a:effectLst/>
              </a:rPr>
              <a:t>nešto novo</a:t>
            </a:r>
            <a:r>
              <a:rPr lang="hr-HR" b="1" cap="none" spc="50" dirty="0" smtClean="0">
                <a:ln w="11430"/>
                <a:solidFill>
                  <a:schemeClr val="tx1"/>
                </a:solidFill>
                <a:effectLst/>
              </a:rPr>
              <a:t> ili preći na </a:t>
            </a:r>
            <a:r>
              <a:rPr lang="hr-HR" b="1" u="sng" cap="none" spc="50" dirty="0" smtClean="0">
                <a:ln w="11430"/>
                <a:solidFill>
                  <a:schemeClr val="tx1"/>
                </a:solidFill>
                <a:effectLst/>
              </a:rPr>
              <a:t>višu razinu</a:t>
            </a:r>
            <a:r>
              <a:rPr lang="hr-HR" b="1" cap="none" spc="50" dirty="0" smtClean="0">
                <a:ln w="11430"/>
                <a:solidFill>
                  <a:schemeClr val="tx1"/>
                </a:solidFill>
                <a:effectLst/>
              </a:rPr>
              <a:t> koristeći postojeća znanja? </a:t>
            </a:r>
            <a:endParaRPr lang="hr-HR" b="1" cap="none" spc="50" dirty="0">
              <a:ln w="11430"/>
              <a:solidFill>
                <a:schemeClr val="tx1"/>
              </a:solidFill>
              <a:effectLst/>
            </a:endParaRPr>
          </a:p>
        </p:txBody>
      </p:sp>
      <p:pic>
        <p:nvPicPr>
          <p:cNvPr id="4" name="Rezervirano mjesto sadržaja 3" descr="dimenzije-kognitivnih-procesa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142984"/>
            <a:ext cx="5288147" cy="5518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tovanje">
  <a:themeElements>
    <a:clrScheme name="Prilagođeno 2">
      <a:dk1>
        <a:sysClr val="windowText" lastClr="000000"/>
      </a:dk1>
      <a:lt1>
        <a:sysClr val="window" lastClr="FFFFFF"/>
      </a:lt1>
      <a:dk2>
        <a:srgbClr val="00000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u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80</TotalTime>
  <Words>1040</Words>
  <PresentationFormat>Prikaz na zaslonu (4:3)</PresentationFormat>
  <Paragraphs>197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37</vt:i4>
      </vt:variant>
    </vt:vector>
  </HeadingPairs>
  <TitlesOfParts>
    <vt:vector size="38" baseType="lpstr">
      <vt:lpstr>Putovanje</vt:lpstr>
      <vt:lpstr>Implementacija  metode  učenja kroz  igru  u  nastavi</vt:lpstr>
      <vt:lpstr>Je li skakanje na jednoj nozi igra?</vt:lpstr>
      <vt:lpstr>Što je igra?</vt:lpstr>
      <vt:lpstr>Slajd 4</vt:lpstr>
      <vt:lpstr>KARAKTERISTIKE IGRE </vt:lpstr>
      <vt:lpstr>Slajd 6</vt:lpstr>
      <vt:lpstr>Slajd 7</vt:lpstr>
      <vt:lpstr>Slajd 8</vt:lpstr>
      <vt:lpstr>Planiranje: želimo li naučiti nešto novo ili preći na višu razinu koristeći postojeća znanja? </vt:lpstr>
      <vt:lpstr>Slajd 10</vt:lpstr>
      <vt:lpstr>IMPLEMENTACIJA IGRE U NASTAVU</vt:lpstr>
      <vt:lpstr>Slajd 12</vt:lpstr>
      <vt:lpstr>Slajd 13</vt:lpstr>
      <vt:lpstr> model</vt:lpstr>
      <vt:lpstr>1. korak - unos</vt:lpstr>
      <vt:lpstr>2. korak - određivanje karakteristike igre</vt:lpstr>
      <vt:lpstr>3. Korak - postupak</vt:lpstr>
      <vt:lpstr>4. Korak - praćenje ponašanja</vt:lpstr>
      <vt:lpstr>5. Korak - procjena</vt:lpstr>
      <vt:lpstr>6. Korak – integracija sustava</vt:lpstr>
      <vt:lpstr>7. Korak – rezultati učenja</vt:lpstr>
      <vt:lpstr>važno</vt:lpstr>
      <vt:lpstr>Zadatak -  igru pretvoriti u usmjerenu aktivnost učenja.  </vt:lpstr>
      <vt:lpstr>UTJECAJ RAČUNALNIH IGARA </vt:lpstr>
      <vt:lpstr>Slajd 25</vt:lpstr>
      <vt:lpstr>Utjecaji agresivnih računalnih igara: </vt:lpstr>
      <vt:lpstr>Slajd 27</vt:lpstr>
      <vt:lpstr>Edukacijske računalne igre </vt:lpstr>
      <vt:lpstr>Slajd 29</vt:lpstr>
      <vt:lpstr>Slajd 30</vt:lpstr>
      <vt:lpstr>Web 2.0 alati </vt:lpstr>
      <vt:lpstr>Slajd 32</vt:lpstr>
      <vt:lpstr>Slajd 33</vt:lpstr>
      <vt:lpstr>Tražilice za djecu </vt:lpstr>
      <vt:lpstr>Slajd 35</vt:lpstr>
      <vt:lpstr>Slajd 36</vt:lpstr>
      <vt:lpstr>Kid safe mail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Implementacija metode učenja kroz igru u nastavi</dc:title>
  <dc:creator>user</dc:creator>
  <cp:lastModifiedBy>Anđa Zeba</cp:lastModifiedBy>
  <cp:revision>14</cp:revision>
  <dcterms:created xsi:type="dcterms:W3CDTF">2019-05-07T18:46:55Z</dcterms:created>
  <dcterms:modified xsi:type="dcterms:W3CDTF">2019-05-14T12:18:08Z</dcterms:modified>
</cp:coreProperties>
</file>