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6" r:id="rId3"/>
    <p:sldId id="268" r:id="rId4"/>
    <p:sldId id="277" r:id="rId5"/>
    <p:sldId id="278" r:id="rId6"/>
    <p:sldId id="279" r:id="rId7"/>
    <p:sldId id="280" r:id="rId8"/>
    <p:sldId id="269" r:id="rId9"/>
    <p:sldId id="281" r:id="rId10"/>
    <p:sldId id="282" r:id="rId11"/>
    <p:sldId id="270" r:id="rId12"/>
    <p:sldId id="295" r:id="rId13"/>
    <p:sldId id="296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7" r:id="rId22"/>
    <p:sldId id="271" r:id="rId23"/>
    <p:sldId id="290" r:id="rId24"/>
    <p:sldId id="291" r:id="rId25"/>
    <p:sldId id="292" r:id="rId26"/>
    <p:sldId id="272" r:id="rId27"/>
    <p:sldId id="293" r:id="rId28"/>
    <p:sldId id="294" r:id="rId29"/>
    <p:sldId id="298" r:id="rId30"/>
    <p:sldId id="273" r:id="rId3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969"/>
    <a:srgbClr val="92D050"/>
    <a:srgbClr val="00A0A8"/>
    <a:srgbClr val="5D7373"/>
    <a:srgbClr val="A8D3FF"/>
    <a:srgbClr val="FEC630"/>
    <a:srgbClr val="CCECFF"/>
    <a:srgbClr val="52C9BD"/>
    <a:srgbClr val="52CCBF"/>
    <a:srgbClr val="52C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88" autoAdjust="0"/>
    <p:restoredTop sz="94660"/>
  </p:normalViewPr>
  <p:slideViewPr>
    <p:cSldViewPr snapToGrid="0">
      <p:cViewPr varScale="1">
        <p:scale>
          <a:sx n="83" d="100"/>
          <a:sy n="83" d="100"/>
        </p:scale>
        <p:origin x="612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14.05.2019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036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14.05.2019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635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14.05.2019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711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14.05.2019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467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14.05.2019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536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14.05.2019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403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14.05.2019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377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14.05.2019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33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14.05.2019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195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14.05.2019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6004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FAF59-80FD-42F8-B77B-6179688B7234}" type="datetimeFigureOut">
              <a:rPr lang="de-DE" smtClean="0"/>
              <a:t>14.05.2019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689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E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FAF59-80FD-42F8-B77B-6179688B7234}" type="datetimeFigureOut">
              <a:rPr lang="de-DE" smtClean="0"/>
              <a:t>14.05.2019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9FD0-501B-4C6F-9CB2-8996B7BF4EFE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187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0.xml"/><Relationship Id="rId3" Type="http://schemas.openxmlformats.org/officeDocument/2006/relationships/image" Target="../media/image1.png"/><Relationship Id="rId7" Type="http://schemas.openxmlformats.org/officeDocument/2006/relationships/slide" Target="slide26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22.xml"/><Relationship Id="rId11" Type="http://schemas.microsoft.com/office/2007/relationships/hdphoto" Target="../media/hdphoto1.wdp"/><Relationship Id="rId5" Type="http://schemas.openxmlformats.org/officeDocument/2006/relationships/slide" Target="slide11.xml"/><Relationship Id="rId10" Type="http://schemas.openxmlformats.org/officeDocument/2006/relationships/image" Target="../media/image2.png"/><Relationship Id="rId4" Type="http://schemas.openxmlformats.org/officeDocument/2006/relationships/slide" Target="slide8.xml"/><Relationship Id="rId9" Type="http://schemas.openxmlformats.org/officeDocument/2006/relationships/hyperlink" Target="https://www.mentimeter.com/s/9f039d238991220636b196321dad1332/aa9e8a9303c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liveworksheets.com/" TargetMode="External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1.png"/><Relationship Id="rId18" Type="http://schemas.openxmlformats.org/officeDocument/2006/relationships/image" Target="../media/image3.png"/><Relationship Id="rId26" Type="http://schemas.openxmlformats.org/officeDocument/2006/relationships/image" Target="../media/image62.png"/><Relationship Id="rId3" Type="http://schemas.openxmlformats.org/officeDocument/2006/relationships/image" Target="../media/image18.png"/><Relationship Id="rId21" Type="http://schemas.openxmlformats.org/officeDocument/2006/relationships/image" Target="../media/image57.png"/><Relationship Id="rId7" Type="http://schemas.openxmlformats.org/officeDocument/2006/relationships/image" Target="../media/image46.png"/><Relationship Id="rId12" Type="http://schemas.openxmlformats.org/officeDocument/2006/relationships/hyperlink" Target="https://www.storyjumper.com/class/books/1375925/books" TargetMode="External"/><Relationship Id="rId17" Type="http://schemas.openxmlformats.org/officeDocument/2006/relationships/image" Target="../media/image55.png"/><Relationship Id="rId25" Type="http://schemas.openxmlformats.org/officeDocument/2006/relationships/image" Target="../media/image61.png"/><Relationship Id="rId2" Type="http://schemas.openxmlformats.org/officeDocument/2006/relationships/image" Target="../media/image1.png"/><Relationship Id="rId16" Type="http://schemas.openxmlformats.org/officeDocument/2006/relationships/image" Target="../media/image54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24" Type="http://schemas.openxmlformats.org/officeDocument/2006/relationships/image" Target="../media/image60.png"/><Relationship Id="rId5" Type="http://schemas.microsoft.com/office/2007/relationships/hdphoto" Target="../media/hdphoto3.wdp"/><Relationship Id="rId15" Type="http://schemas.openxmlformats.org/officeDocument/2006/relationships/image" Target="../media/image53.png"/><Relationship Id="rId23" Type="http://schemas.openxmlformats.org/officeDocument/2006/relationships/image" Target="../media/image59.png"/><Relationship Id="rId10" Type="http://schemas.openxmlformats.org/officeDocument/2006/relationships/image" Target="../media/image49.png"/><Relationship Id="rId19" Type="http://schemas.microsoft.com/office/2007/relationships/hdphoto" Target="../media/hdphoto2.wdp"/><Relationship Id="rId4" Type="http://schemas.openxmlformats.org/officeDocument/2006/relationships/image" Target="../media/image4.png"/><Relationship Id="rId9" Type="http://schemas.openxmlformats.org/officeDocument/2006/relationships/image" Target="../media/image48.png"/><Relationship Id="rId14" Type="http://schemas.openxmlformats.org/officeDocument/2006/relationships/image" Target="../media/image52.png"/><Relationship Id="rId22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iveworksheets.com/user/idazs" TargetMode="External"/><Relationship Id="rId5" Type="http://schemas.openxmlformats.org/officeDocument/2006/relationships/image" Target="../media/image63.png"/><Relationship Id="rId4" Type="http://schemas.openxmlformats.org/officeDocument/2006/relationships/hyperlink" Target="https://www.mentimeter.com/s/b0e2925b3157537de5526d36fd0fb423/e3ebd4f326b0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microsoft.com/office/2007/relationships/hdphoto" Target="../media/hdphoto4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2.wdp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C8A16B82-6A3C-46F5-8D32-072FDF89864A}"/>
              </a:ext>
            </a:extLst>
          </p:cNvPr>
          <p:cNvGrpSpPr/>
          <p:nvPr/>
        </p:nvGrpSpPr>
        <p:grpSpPr>
          <a:xfrm>
            <a:off x="-9302800" y="0"/>
            <a:ext cx="12482920" cy="6858000"/>
            <a:chOff x="-290920" y="0"/>
            <a:chExt cx="12482920" cy="6858000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F391CEE-E392-4A9D-BD11-6954B994FB42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7AC43ACA-5000-40E2-80D3-19833F9F1A3F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hlinkClick r:id="rId2" action="ppaction://hlinksldjump"/>
              <a:extLst>
                <a:ext uri="{FF2B5EF4-FFF2-40B4-BE49-F238E27FC236}">
                  <a16:creationId xmlns:a16="http://schemas.microsoft.com/office/drawing/2014/main" id="{BE022673-C77C-4E8F-AF41-8B283703E87E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</a:t>
              </a:r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8AD023B-AE8D-405F-90E6-27B0D4707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9A27401-3327-4871-86AC-B461CA62C3AC}"/>
              </a:ext>
            </a:extLst>
          </p:cNvPr>
          <p:cNvGrpSpPr/>
          <p:nvPr/>
        </p:nvGrpSpPr>
        <p:grpSpPr>
          <a:xfrm>
            <a:off x="-8798784" y="0"/>
            <a:ext cx="11447503" cy="6858000"/>
            <a:chOff x="213096" y="0"/>
            <a:chExt cx="11447503" cy="6858000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06C029B-A799-4206-A656-A006D8F8399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3328131-EC42-4D6D-A247-91FD3D23E58C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hlinkClick r:id="rId4" action="ppaction://hlinksldjump"/>
              <a:extLst>
                <a:ext uri="{FF2B5EF4-FFF2-40B4-BE49-F238E27FC236}">
                  <a16:creationId xmlns:a16="http://schemas.microsoft.com/office/drawing/2014/main" id="{3A728384-87ED-4E87-8F78-97EB653FDC67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2B44F548-697F-412D-9B99-861C2724638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C0099890-786A-4F87-960D-5DADE5168909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E9AAB1E-3A13-4745-A574-9EE6806378C9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BC0F905-3F71-4932-B130-39D508C4D117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2" name="TextBox 31">
              <a:hlinkClick r:id="rId5" action="ppaction://hlinksldjump"/>
              <a:extLst>
                <a:ext uri="{FF2B5EF4-FFF2-40B4-BE49-F238E27FC236}">
                  <a16:creationId xmlns:a16="http://schemas.microsoft.com/office/drawing/2014/main" id="{93EC5869-A976-4328-A864-2BB04E7E7BFC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7C8E4AB7-ADC0-4FEE-AE7A-994F5DAD3F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E4F6447-6163-4D6A-A8D2-BD63B6CB3A42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5CB8CB55-9DEC-4367-900E-7257FE1B874F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9DBAEDD6-7153-4AFF-BDC7-5A225B4B5642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TextBox 36">
              <a:hlinkClick r:id="rId6" action="ppaction://hlinksldjump"/>
              <a:extLst>
                <a:ext uri="{FF2B5EF4-FFF2-40B4-BE49-F238E27FC236}">
                  <a16:creationId xmlns:a16="http://schemas.microsoft.com/office/drawing/2014/main" id="{12F9D37B-DE70-4087-8A7F-BBA0BAF5B6CF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6FA13E8D-3FCC-4EC2-BD8C-6CE7CA0ECD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9" name="Rectangle 38">
            <a:extLst>
              <a:ext uri="{FF2B5EF4-FFF2-40B4-BE49-F238E27FC236}">
                <a16:creationId xmlns:a16="http://schemas.microsoft.com/office/drawing/2014/main" id="{71382190-201C-4BAE-91F3-296A26671C96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FD3EE0D-FD02-4885-9AC0-03F414A9888F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60A9D552-2EF0-4DB4-9DC6-F52F2FD55E3C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A27D1F1-923F-4591-A07A-39E775B734F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E895421-2372-4C7F-93D2-3B0353A6E7BD}"/>
                </a:ext>
              </a:extLst>
            </p:cNvPr>
            <p:cNvSpPr txBox="1"/>
            <p:nvPr/>
          </p:nvSpPr>
          <p:spPr>
            <a:xfrm rot="16200000">
              <a:off x="8091629" y="3212692"/>
              <a:ext cx="199208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3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preporuka</a:t>
              </a:r>
              <a:endParaRPr lang="en-US" sz="33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1A9D6167-F7B8-4BFF-8BC5-2D13EF0CF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789F00-2688-429D-926C-15F83152FDBE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862AB6-114D-4C6A-B849-5A11B3650265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0105858-8A3E-4676-96A7-18C1A74E36F4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8A634BD7-1512-45B6-AFE4-1EEA636625CB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08704A4-CABE-4989-8BF7-C10A6BB40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8" name="TextBox 77">
            <a:extLst>
              <a:ext uri="{FF2B5EF4-FFF2-40B4-BE49-F238E27FC236}">
                <a16:creationId xmlns:a16="http://schemas.microsoft.com/office/drawing/2014/main" id="{9EB0FD16-689C-476C-8309-C7173C257513}"/>
              </a:ext>
            </a:extLst>
          </p:cNvPr>
          <p:cNvSpPr txBox="1"/>
          <p:nvPr/>
        </p:nvSpPr>
        <p:spPr>
          <a:xfrm>
            <a:off x="3942996" y="1338291"/>
            <a:ext cx="727891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11800" dirty="0" smtClean="0">
                <a:solidFill>
                  <a:srgbClr val="FF5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DIGITALNI</a:t>
            </a:r>
            <a:endParaRPr lang="en-US" sz="11800" dirty="0">
              <a:solidFill>
                <a:srgbClr val="FF5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312CB825-EAFB-4901-8C7E-D5477E0D31C8}"/>
              </a:ext>
            </a:extLst>
          </p:cNvPr>
          <p:cNvGrpSpPr/>
          <p:nvPr/>
        </p:nvGrpSpPr>
        <p:grpSpPr>
          <a:xfrm>
            <a:off x="5556262" y="4639716"/>
            <a:ext cx="4140553" cy="451824"/>
            <a:chOff x="4679586" y="878988"/>
            <a:chExt cx="1745757" cy="1905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88C5CD2-8D88-4E1A-968C-C3E256B4316C}"/>
                </a:ext>
              </a:extLst>
            </p:cNvPr>
            <p:cNvSpPr/>
            <p:nvPr/>
          </p:nvSpPr>
          <p:spPr>
            <a:xfrm>
              <a:off x="4679586" y="878988"/>
              <a:ext cx="190500" cy="190500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9CA212B-3524-454E-9129-17FD0E8983F0}"/>
                </a:ext>
              </a:extLst>
            </p:cNvPr>
            <p:cNvSpPr/>
            <p:nvPr/>
          </p:nvSpPr>
          <p:spPr>
            <a:xfrm>
              <a:off x="4990736" y="878988"/>
              <a:ext cx="190500" cy="190500"/>
            </a:xfrm>
            <a:prstGeom prst="ellipse">
              <a:avLst/>
            </a:prstGeom>
            <a:solidFill>
              <a:srgbClr val="52C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6487D07D-4424-43AA-9CF5-4A04A38B6C2D}"/>
                </a:ext>
              </a:extLst>
            </p:cNvPr>
            <p:cNvSpPr/>
            <p:nvPr/>
          </p:nvSpPr>
          <p:spPr>
            <a:xfrm>
              <a:off x="5301522" y="878988"/>
              <a:ext cx="190500" cy="190500"/>
            </a:xfrm>
            <a:prstGeom prst="ellipse">
              <a:avLst/>
            </a:prstGeom>
            <a:solidFill>
              <a:srgbClr val="FEC6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1E021E3-C26E-4AB9-81EB-239E3D1BBAB2}"/>
                </a:ext>
              </a:extLst>
            </p:cNvPr>
            <p:cNvSpPr/>
            <p:nvPr/>
          </p:nvSpPr>
          <p:spPr>
            <a:xfrm>
              <a:off x="5612308" y="878988"/>
              <a:ext cx="190500" cy="190500"/>
            </a:xfrm>
            <a:prstGeom prst="ellipse">
              <a:avLst/>
            </a:pr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85AD4D6E-2D38-486B-8F61-738D1E4773C2}"/>
                </a:ext>
              </a:extLst>
            </p:cNvPr>
            <p:cNvSpPr/>
            <p:nvPr/>
          </p:nvSpPr>
          <p:spPr>
            <a:xfrm>
              <a:off x="5923575" y="878988"/>
              <a:ext cx="190500" cy="190500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D88F111D-10A0-4CCB-B20B-B33508AA6193}"/>
                </a:ext>
              </a:extLst>
            </p:cNvPr>
            <p:cNvSpPr/>
            <p:nvPr/>
          </p:nvSpPr>
          <p:spPr>
            <a:xfrm>
              <a:off x="6234843" y="878988"/>
              <a:ext cx="190500" cy="190500"/>
            </a:xfrm>
            <a:prstGeom prst="ellipse">
              <a:avLst/>
            </a:pr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4F202974-31A3-4642-B671-F0DBBB7B4663}"/>
              </a:ext>
            </a:extLst>
          </p:cNvPr>
          <p:cNvSpPr txBox="1"/>
          <p:nvPr/>
        </p:nvSpPr>
        <p:spPr>
          <a:xfrm>
            <a:off x="3987082" y="3010736"/>
            <a:ext cx="7278915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4100" dirty="0" smtClean="0">
                <a:solidFill>
                  <a:srgbClr val="52CBB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WEB ALATI U NASTAVI</a:t>
            </a:r>
            <a:endParaRPr lang="en-US" sz="4100" dirty="0">
              <a:solidFill>
                <a:srgbClr val="52CBB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9BCE1F0-A71E-4D4B-BE6A-A381604C28D2}"/>
              </a:ext>
            </a:extLst>
          </p:cNvPr>
          <p:cNvSpPr txBox="1"/>
          <p:nvPr/>
        </p:nvSpPr>
        <p:spPr>
          <a:xfrm>
            <a:off x="3987082" y="3759023"/>
            <a:ext cx="7278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800" dirty="0" smtClean="0">
                <a:solidFill>
                  <a:srgbClr val="5D7373"/>
                </a:solidFill>
                <a:latin typeface="Tw Cen MT" panose="020B0602020104020603" pitchFamily="34" charset="0"/>
              </a:rPr>
              <a:t>LIVEWORKSHEETS</a:t>
            </a:r>
            <a:endParaRPr lang="en-US" sz="2800" dirty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DAC3DF4E-CC11-4211-B94C-CFD06DD21505}"/>
              </a:ext>
            </a:extLst>
          </p:cNvPr>
          <p:cNvSpPr txBox="1"/>
          <p:nvPr/>
        </p:nvSpPr>
        <p:spPr>
          <a:xfrm>
            <a:off x="3607954" y="5610378"/>
            <a:ext cx="83210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r-HR" sz="2800" dirty="0" smtClean="0">
                <a:solidFill>
                  <a:srgbClr val="00A0A8"/>
                </a:solidFill>
                <a:latin typeface="Tw Cen MT" panose="020B0602020104020603" pitchFamily="34" charset="0"/>
              </a:rPr>
              <a:t>IDA ZUKANOVIĆ ŠIMUNOVIĆ</a:t>
            </a:r>
            <a:r>
              <a:rPr lang="hr-HR" sz="2400" b="1" dirty="0" smtClean="0">
                <a:solidFill>
                  <a:srgbClr val="00A0A8"/>
                </a:solidFill>
                <a:latin typeface="Tw Cen MT" panose="020B0602020104020603" pitchFamily="34" charset="0"/>
              </a:rPr>
              <a:t>, </a:t>
            </a:r>
            <a:r>
              <a:rPr lang="hr-HR" sz="2000" dirty="0" smtClean="0">
                <a:solidFill>
                  <a:srgbClr val="00A0A8"/>
                </a:solidFill>
                <a:latin typeface="Tw Cen MT" panose="020B0602020104020603" pitchFamily="34" charset="0"/>
              </a:rPr>
              <a:t>magistra primarnog obrazovanja</a:t>
            </a:r>
          </a:p>
          <a:p>
            <a:pPr algn="r"/>
            <a:r>
              <a:rPr lang="hr-HR" sz="2000" dirty="0" smtClean="0">
                <a:solidFill>
                  <a:srgbClr val="FF5969"/>
                </a:solidFill>
                <a:latin typeface="Tw Cen MT" panose="020B0602020104020603" pitchFamily="34" charset="-18"/>
              </a:rPr>
              <a:t>Slavonski Brod, 14. svibnja 2019.</a:t>
            </a:r>
            <a:r>
              <a:rPr lang="hr-HR" sz="2200" dirty="0" smtClean="0">
                <a:solidFill>
                  <a:srgbClr val="FF5969"/>
                </a:solidFill>
                <a:latin typeface="Tw Cen MT" panose="020B0602020104020603" pitchFamily="34" charset="-18"/>
              </a:rPr>
              <a:t> </a:t>
            </a:r>
            <a:endParaRPr lang="en-US" sz="2200" dirty="0">
              <a:solidFill>
                <a:srgbClr val="FF5969"/>
              </a:solidFill>
              <a:latin typeface="Tw Cen MT" panose="020B0602020104020603" pitchFamily="34" charset="-18"/>
            </a:endParaRPr>
          </a:p>
        </p:txBody>
      </p:sp>
      <p:sp>
        <p:nvSpPr>
          <p:cNvPr id="6" name="TextBox 5">
            <a:hlinkClick r:id="rId7" action="ppaction://hlinksldjump"/>
          </p:cNvPr>
          <p:cNvSpPr txBox="1"/>
          <p:nvPr/>
        </p:nvSpPr>
        <p:spPr>
          <a:xfrm>
            <a:off x="532422" y="2337438"/>
            <a:ext cx="498284" cy="2360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sp>
        <p:nvSpPr>
          <p:cNvPr id="7" name="TextBox 6">
            <a:hlinkClick r:id="rId8" action="ppaction://hlinksldjump"/>
          </p:cNvPr>
          <p:cNvSpPr txBox="1"/>
          <p:nvPr/>
        </p:nvSpPr>
        <p:spPr>
          <a:xfrm>
            <a:off x="-635978" y="2070847"/>
            <a:ext cx="1150002" cy="2729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r-HR" dirty="0"/>
          </a:p>
        </p:txBody>
      </p:sp>
      <p:pic>
        <p:nvPicPr>
          <p:cNvPr id="50" name="Picture 49">
            <a:hlinkClick r:id="rId9"/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3667">
                        <a14:foregroundMark x1="7500" y1="40000" x2="7333" y2="65333"/>
                        <a14:foregroundMark x1="5833" y1="68000" x2="5500" y2="45333"/>
                        <a14:foregroundMark x1="4167" y1="64000" x2="3500" y2="48000"/>
                      </a14:backgroundRemoval>
                    </a14:imgEffect>
                  </a14:imgLayer>
                </a14:imgProps>
              </a:ext>
            </a:extLst>
          </a:blip>
          <a:srcRect l="-868" t="-1" r="86490" b="-3661"/>
          <a:stretch/>
        </p:blipFill>
        <p:spPr>
          <a:xfrm>
            <a:off x="9983251" y="4450647"/>
            <a:ext cx="999016" cy="9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6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BC3001EC-9F33-4C39-B780-199714C83EA2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9B5C97-F627-4A85-B003-5396A9D964D5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97C14D5-0388-44F5-AD76-F8BBAF179CD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151F346-69C6-4F86-BC1F-C57BA2384CC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2B367FE-8530-4052-AD96-2D6FBE49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E93C38-ECA5-4094-81E9-196A3BD19EBD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C85080E-7B66-43F0-AB4D-3A69B13C005A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05DAC1A-9BF8-460E-8D8B-77BFB6B27FF9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DCA374-CD21-448B-8791-8A04A9A9A552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3A620A7-5483-4447-9670-0F8D67F36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02914A7-C65F-4EFB-8FF4-9BB283DC3935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9DA66B2-8A11-4397-B997-59A37787FEF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A8923D-952E-459F-92C0-CCE4C5E45F88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D73F442-B2F9-477E-B4DE-956CBA09D9C3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654DCD4-7920-4D83-8D7F-6D3A71A1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A67CF96-B24C-4BAD-8466-B32ECC2753A1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B7B7434-49BE-47D6-BAE6-9B9134F0EC8C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80296C0-D397-432D-B5A1-CA7DA186EB1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3DE47E8-526D-4A96-A671-69E14D20D1EB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FD4AAEC-83E5-4832-BEA2-517A195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3C6BBB46-3AAE-49B1-8F56-3535CC357FEB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A452EB0-3109-45BB-9389-19F84818FE30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F941D0C-24DA-4E77-BE08-34D6F94BD6FB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9747D82-077A-45F5-8822-6A7F978E7845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EF138C1A-5B68-42BE-B6B8-0EE1F473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C48F6F2-7791-4D91-ADEC-77FE8FA739E3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8ED37E9-9873-442F-9B7C-7F4BC1A8F51E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2E020DE-B46A-4F47-97AB-BB6C9038FA2E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CF05B7C-3B2D-4CAB-9132-7B756B44206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A04E2F48-2025-4003-B590-1DD95771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14331A99-A934-4099-9190-67078252B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61" y="393576"/>
            <a:ext cx="540000" cy="539998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857813" y="416217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</a:t>
            </a:r>
            <a:r>
              <a:rPr lang="hr-HR" sz="3200" dirty="0" smtClean="0">
                <a:solidFill>
                  <a:srgbClr val="03A1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KORAK 2</a:t>
            </a:r>
            <a:endParaRPr lang="en-US" sz="3200" dirty="0">
              <a:solidFill>
                <a:srgbClr val="03A1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50" name="TekstniOkvir 4"/>
          <p:cNvSpPr txBox="1"/>
          <p:nvPr/>
        </p:nvSpPr>
        <p:spPr>
          <a:xfrm>
            <a:off x="2695471" y="3163133"/>
            <a:ext cx="1407017" cy="40011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uređivanje</a:t>
            </a:r>
            <a:endParaRPr lang="hr-HR" sz="2000" i="1" dirty="0">
              <a:solidFill>
                <a:srgbClr val="5D7373"/>
              </a:solidFill>
              <a:latin typeface="Tw Cen MT" panose="020B0602020104020603" pitchFamily="34" charset="-18"/>
            </a:endParaRPr>
          </a:p>
        </p:txBody>
      </p:sp>
      <p:sp>
        <p:nvSpPr>
          <p:cNvPr id="51" name="TekstniOkvir 5"/>
          <p:cNvSpPr txBox="1"/>
          <p:nvPr/>
        </p:nvSpPr>
        <p:spPr>
          <a:xfrm>
            <a:off x="4369415" y="1772554"/>
            <a:ext cx="1434921" cy="40011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 err="1">
                <a:solidFill>
                  <a:srgbClr val="5D7373"/>
                </a:solidFill>
                <a:latin typeface="Tw Cen MT" panose="020B0602020104020603" pitchFamily="34" charset="-18"/>
              </a:rPr>
              <a:t>pretpregled</a:t>
            </a:r>
            <a:endParaRPr lang="hr-HR" sz="2000" i="1" dirty="0">
              <a:solidFill>
                <a:srgbClr val="5D7373"/>
              </a:solidFill>
              <a:latin typeface="Tw Cen MT" panose="020B0602020104020603" pitchFamily="34" charset="-18"/>
            </a:endParaRPr>
          </a:p>
        </p:txBody>
      </p:sp>
      <p:sp>
        <p:nvSpPr>
          <p:cNvPr id="52" name="TekstniOkvir 6"/>
          <p:cNvSpPr txBox="1"/>
          <p:nvPr/>
        </p:nvSpPr>
        <p:spPr>
          <a:xfrm>
            <a:off x="5418602" y="4962330"/>
            <a:ext cx="1372673" cy="40011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spremanje</a:t>
            </a:r>
            <a:endParaRPr lang="hr-HR" sz="2000" i="1" dirty="0">
              <a:solidFill>
                <a:srgbClr val="5D7373"/>
              </a:solidFill>
              <a:latin typeface="Tw Cen MT" panose="020B0602020104020603" pitchFamily="34" charset="-18"/>
            </a:endParaRPr>
          </a:p>
        </p:txBody>
      </p:sp>
      <p:sp>
        <p:nvSpPr>
          <p:cNvPr id="53" name="TekstniOkvir 7"/>
          <p:cNvSpPr txBox="1"/>
          <p:nvPr/>
        </p:nvSpPr>
        <p:spPr>
          <a:xfrm>
            <a:off x="6570970" y="1812464"/>
            <a:ext cx="2868769" cy="40011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ažuriranje dokumenta</a:t>
            </a:r>
            <a:endParaRPr lang="hr-HR" sz="2000" i="1" dirty="0">
              <a:solidFill>
                <a:srgbClr val="5D7373"/>
              </a:solidFill>
              <a:latin typeface="Tw Cen MT" panose="020B0602020104020603" pitchFamily="34" charset="-18"/>
            </a:endParaRPr>
          </a:p>
        </p:txBody>
      </p:sp>
      <p:pic>
        <p:nvPicPr>
          <p:cNvPr id="54" name="Rezervirano mjesto sadržaj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8230" y="2701446"/>
            <a:ext cx="4404743" cy="1723595"/>
          </a:xfrm>
          <a:prstGeom prst="rect">
            <a:avLst/>
          </a:prstGeom>
          <a:ln w="38100">
            <a:solidFill>
              <a:srgbClr val="FF5969"/>
            </a:solidFill>
          </a:ln>
        </p:spPr>
      </p:pic>
      <p:sp>
        <p:nvSpPr>
          <p:cNvPr id="55" name="TekstniOkvir 10"/>
          <p:cNvSpPr txBox="1"/>
          <p:nvPr/>
        </p:nvSpPr>
        <p:spPr>
          <a:xfrm>
            <a:off x="7032114" y="4590723"/>
            <a:ext cx="1117243" cy="40011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brisanje</a:t>
            </a:r>
            <a:endParaRPr lang="hr-HR" sz="2000" i="1" dirty="0">
              <a:solidFill>
                <a:srgbClr val="5D7373"/>
              </a:solidFill>
              <a:latin typeface="Tw Cen MT" panose="020B0602020104020603" pitchFamily="34" charset="-18"/>
            </a:endParaRPr>
          </a:p>
        </p:txBody>
      </p:sp>
      <p:sp>
        <p:nvSpPr>
          <p:cNvPr id="56" name="TekstniOkvir 11"/>
          <p:cNvSpPr txBox="1"/>
          <p:nvPr/>
        </p:nvSpPr>
        <p:spPr>
          <a:xfrm>
            <a:off x="8965872" y="3161874"/>
            <a:ext cx="1117243" cy="40011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pomoć</a:t>
            </a:r>
            <a:endParaRPr lang="hr-HR" sz="2000" i="1" dirty="0">
              <a:solidFill>
                <a:srgbClr val="5D7373"/>
              </a:solidFill>
              <a:latin typeface="Tw Cen MT" panose="020B0602020104020603" pitchFamily="34" charset="-18"/>
            </a:endParaRPr>
          </a:p>
        </p:txBody>
      </p:sp>
      <p:cxnSp>
        <p:nvCxnSpPr>
          <p:cNvPr id="57" name="Ravni poveznik sa strelicom 13"/>
          <p:cNvCxnSpPr>
            <a:stCxn id="50" idx="3"/>
          </p:cNvCxnSpPr>
          <p:nvPr/>
        </p:nvCxnSpPr>
        <p:spPr>
          <a:xfrm flipV="1">
            <a:off x="4102488" y="3346649"/>
            <a:ext cx="721217" cy="1653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Ravni poveznik sa strelicom 15"/>
          <p:cNvCxnSpPr>
            <a:stCxn id="51" idx="2"/>
          </p:cNvCxnSpPr>
          <p:nvPr/>
        </p:nvCxnSpPr>
        <p:spPr>
          <a:xfrm>
            <a:off x="5086876" y="2172664"/>
            <a:ext cx="382350" cy="771562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Ravni poveznik sa strelicom 17"/>
          <p:cNvCxnSpPr>
            <a:stCxn id="52" idx="0"/>
          </p:cNvCxnSpPr>
          <p:nvPr/>
        </p:nvCxnSpPr>
        <p:spPr>
          <a:xfrm flipH="1" flipV="1">
            <a:off x="6072955" y="3745894"/>
            <a:ext cx="31984" cy="1216436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Ravni poveznik sa strelicom 19"/>
          <p:cNvCxnSpPr/>
          <p:nvPr/>
        </p:nvCxnSpPr>
        <p:spPr>
          <a:xfrm flipH="1" flipV="1">
            <a:off x="6791275" y="3561984"/>
            <a:ext cx="590531" cy="1000886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avni poveznik sa strelicom 21"/>
          <p:cNvCxnSpPr/>
          <p:nvPr/>
        </p:nvCxnSpPr>
        <p:spPr>
          <a:xfrm flipH="1">
            <a:off x="7382944" y="2240427"/>
            <a:ext cx="622410" cy="770459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Ravni poveznik sa strelicom 23"/>
          <p:cNvCxnSpPr>
            <a:stCxn id="56" idx="1"/>
          </p:cNvCxnSpPr>
          <p:nvPr/>
        </p:nvCxnSpPr>
        <p:spPr>
          <a:xfrm flipH="1" flipV="1">
            <a:off x="8056302" y="3346649"/>
            <a:ext cx="909570" cy="1528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67795C74-0308-4781-BEE6-B62AE6D17152}"/>
              </a:ext>
            </a:extLst>
          </p:cNvPr>
          <p:cNvSpPr txBox="1"/>
          <p:nvPr/>
        </p:nvSpPr>
        <p:spPr>
          <a:xfrm rot="16200000">
            <a:off x="-265419" y="3212692"/>
            <a:ext cx="1992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300" b="1" dirty="0">
                <a:solidFill>
                  <a:srgbClr val="F0EEF0"/>
                </a:solidFill>
                <a:latin typeface="Tw Cen MT" panose="020B0602020104020603" pitchFamily="34" charset="0"/>
              </a:rPr>
              <a:t>preporuka</a:t>
            </a:r>
            <a:endParaRPr lang="en-US" sz="3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6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28BA24-99D1-4E44-98AC-50745A94AD6C}"/>
              </a:ext>
            </a:extLst>
          </p:cNvPr>
          <p:cNvGrpSpPr/>
          <p:nvPr/>
        </p:nvGrpSpPr>
        <p:grpSpPr>
          <a:xfrm>
            <a:off x="1195681" y="-5088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E9D2CC3-AE8C-4CF7-AC14-0BF3748D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857813" y="416217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</a:t>
            </a:r>
            <a:r>
              <a:rPr lang="hr-HR" sz="3200" dirty="0" smtClean="0">
                <a:solidFill>
                  <a:srgbClr val="FEC6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OPCIJA 1</a:t>
            </a:r>
            <a:endParaRPr lang="en-US" sz="3200" dirty="0">
              <a:solidFill>
                <a:srgbClr val="FEC6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36" y="386853"/>
            <a:ext cx="540000" cy="53999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EFA98CF0-C7D5-4BB1-AE6B-892973EDC2B3}"/>
              </a:ext>
            </a:extLst>
          </p:cNvPr>
          <p:cNvSpPr txBox="1"/>
          <p:nvPr/>
        </p:nvSpPr>
        <p:spPr>
          <a:xfrm>
            <a:off x="2594536" y="1133409"/>
            <a:ext cx="533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u="sng" dirty="0" smtClean="0">
                <a:latin typeface="Tw Cen MT" panose="020B0602020104020603" pitchFamily="34" charset="-18"/>
              </a:rPr>
              <a:t>CRTANJE KUĆICA ZA TEKST (T</a:t>
            </a:r>
            <a:r>
              <a:rPr lang="hr-HR" sz="2400" i="1" u="sng" dirty="0" smtClean="0">
                <a:latin typeface="Tw Cen MT" panose="020B0602020104020603" pitchFamily="34" charset="-18"/>
              </a:rPr>
              <a:t>ext boxes)</a:t>
            </a:r>
            <a:endParaRPr lang="hr-HR" sz="2400" dirty="0">
              <a:solidFill>
                <a:srgbClr val="FF5969"/>
              </a:solidFill>
              <a:latin typeface="Tw Cen MT" panose="020B0602020104020603" pitchFamily="34" charset="-18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7795C74-0308-4781-BEE6-B62AE6D17152}"/>
              </a:ext>
            </a:extLst>
          </p:cNvPr>
          <p:cNvSpPr txBox="1"/>
          <p:nvPr/>
        </p:nvSpPr>
        <p:spPr>
          <a:xfrm rot="16200000">
            <a:off x="-265419" y="3212692"/>
            <a:ext cx="1992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300" b="1" dirty="0">
                <a:solidFill>
                  <a:srgbClr val="F0EEF0"/>
                </a:solidFill>
                <a:latin typeface="Tw Cen MT" panose="020B0602020104020603" pitchFamily="34" charset="0"/>
              </a:rPr>
              <a:t>preporuka</a:t>
            </a:r>
            <a:endParaRPr lang="en-US" sz="3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9557" t="33640" r="10968" b="9742"/>
          <a:stretch/>
        </p:blipFill>
        <p:spPr>
          <a:xfrm>
            <a:off x="3586516" y="1837161"/>
            <a:ext cx="6311993" cy="2528081"/>
          </a:xfrm>
          <a:prstGeom prst="rect">
            <a:avLst/>
          </a:prstGeom>
        </p:spPr>
      </p:pic>
      <p:sp>
        <p:nvSpPr>
          <p:cNvPr id="37" name="TekstniOkvir 4"/>
          <p:cNvSpPr txBox="1"/>
          <p:nvPr/>
        </p:nvSpPr>
        <p:spPr>
          <a:xfrm>
            <a:off x="1653565" y="3041803"/>
            <a:ext cx="1854636" cy="132343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</a:rPr>
              <a:t>1. Potrebno provjeriti jeste li u programu za uređivanje</a:t>
            </a:r>
          </a:p>
        </p:txBody>
      </p:sp>
      <p:sp>
        <p:nvSpPr>
          <p:cNvPr id="38" name="TekstniOkvir 5"/>
          <p:cNvSpPr txBox="1"/>
          <p:nvPr/>
        </p:nvSpPr>
        <p:spPr>
          <a:xfrm>
            <a:off x="2013202" y="4636877"/>
            <a:ext cx="3744340" cy="40011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</a:rPr>
              <a:t>2. Nacrtajte prostor za upisivanje</a:t>
            </a:r>
          </a:p>
        </p:txBody>
      </p:sp>
      <p:sp>
        <p:nvSpPr>
          <p:cNvPr id="39" name="TekstniOkvir 6"/>
          <p:cNvSpPr txBox="1"/>
          <p:nvPr/>
        </p:nvSpPr>
        <p:spPr>
          <a:xfrm>
            <a:off x="6931318" y="4735572"/>
            <a:ext cx="3744340" cy="40011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</a:rPr>
              <a:t>3. Upišite točan odgovor</a:t>
            </a:r>
          </a:p>
        </p:txBody>
      </p:sp>
      <p:sp>
        <p:nvSpPr>
          <p:cNvPr id="43" name="TekstniOkvir 13"/>
          <p:cNvSpPr txBox="1"/>
          <p:nvPr/>
        </p:nvSpPr>
        <p:spPr>
          <a:xfrm>
            <a:off x="3578988" y="5622758"/>
            <a:ext cx="6087084" cy="7078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</a:rPr>
              <a:t>Svaka kućica za tekst može se urediti: izgled slova, boja teksta, boja pozadine, boja okvira.. 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113495" y="3512771"/>
            <a:ext cx="1689994" cy="507900"/>
          </a:xfrm>
          <a:prstGeom prst="round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0" name="Ravni poveznik sa strelicom 8"/>
          <p:cNvCxnSpPr>
            <a:stCxn id="37" idx="0"/>
          </p:cNvCxnSpPr>
          <p:nvPr/>
        </p:nvCxnSpPr>
        <p:spPr>
          <a:xfrm flipV="1">
            <a:off x="2580883" y="1990706"/>
            <a:ext cx="949736" cy="1051097"/>
          </a:xfrm>
          <a:prstGeom prst="straightConnector1">
            <a:avLst/>
          </a:prstGeom>
          <a:ln w="38100">
            <a:solidFill>
              <a:srgbClr val="00A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ni poveznik sa strelicom 10"/>
          <p:cNvCxnSpPr>
            <a:stCxn id="38" idx="3"/>
          </p:cNvCxnSpPr>
          <p:nvPr/>
        </p:nvCxnSpPr>
        <p:spPr>
          <a:xfrm flipV="1">
            <a:off x="5757542" y="2923407"/>
            <a:ext cx="1475053" cy="1913525"/>
          </a:xfrm>
          <a:prstGeom prst="straightConnector1">
            <a:avLst/>
          </a:prstGeom>
          <a:ln w="38100">
            <a:solidFill>
              <a:srgbClr val="00A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ni poveznik sa strelicom 12"/>
          <p:cNvCxnSpPr/>
          <p:nvPr/>
        </p:nvCxnSpPr>
        <p:spPr>
          <a:xfrm flipH="1" flipV="1">
            <a:off x="7480089" y="3778071"/>
            <a:ext cx="1256559" cy="957499"/>
          </a:xfrm>
          <a:prstGeom prst="straightConnector1">
            <a:avLst/>
          </a:prstGeom>
          <a:ln w="38100">
            <a:solidFill>
              <a:srgbClr val="00A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49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28BA24-99D1-4E44-98AC-50745A94AD6C}"/>
              </a:ext>
            </a:extLst>
          </p:cNvPr>
          <p:cNvGrpSpPr/>
          <p:nvPr/>
        </p:nvGrpSpPr>
        <p:grpSpPr>
          <a:xfrm>
            <a:off x="1182234" y="-5088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E9D2CC3-AE8C-4CF7-AC14-0BF3748D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857813" y="416217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</a:t>
            </a:r>
            <a:r>
              <a:rPr lang="hr-HR" sz="3200" dirty="0" smtClean="0">
                <a:solidFill>
                  <a:srgbClr val="FEC6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OPCIJA 1</a:t>
            </a:r>
            <a:endParaRPr lang="en-US" sz="3200" dirty="0">
              <a:solidFill>
                <a:srgbClr val="FEC6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36" y="386853"/>
            <a:ext cx="540000" cy="53999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EFA98CF0-C7D5-4BB1-AE6B-892973EDC2B3}"/>
              </a:ext>
            </a:extLst>
          </p:cNvPr>
          <p:cNvSpPr txBox="1"/>
          <p:nvPr/>
        </p:nvSpPr>
        <p:spPr>
          <a:xfrm>
            <a:off x="2594536" y="1133409"/>
            <a:ext cx="533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u="sng" dirty="0" smtClean="0">
                <a:latin typeface="Tw Cen MT" panose="020B0602020104020603" pitchFamily="34" charset="-18"/>
              </a:rPr>
              <a:t>UREĐIVANJE PROSTORA ZA PISANJE</a:t>
            </a:r>
            <a:endParaRPr lang="hr-HR" sz="2400" dirty="0">
              <a:solidFill>
                <a:srgbClr val="FF5969"/>
              </a:solidFill>
              <a:latin typeface="Tw Cen MT" panose="020B0602020104020603" pitchFamily="34" charset="-18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7795C74-0308-4781-BEE6-B62AE6D17152}"/>
              </a:ext>
            </a:extLst>
          </p:cNvPr>
          <p:cNvSpPr txBox="1"/>
          <p:nvPr/>
        </p:nvSpPr>
        <p:spPr>
          <a:xfrm rot="16200000">
            <a:off x="-265419" y="3212692"/>
            <a:ext cx="1992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300" b="1" dirty="0">
                <a:solidFill>
                  <a:srgbClr val="F0EEF0"/>
                </a:solidFill>
                <a:latin typeface="Tw Cen MT" panose="020B0602020104020603" pitchFamily="34" charset="0"/>
              </a:rPr>
              <a:t>preporuka</a:t>
            </a:r>
            <a:endParaRPr lang="en-US" sz="3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TekstniOkvir 4"/>
          <p:cNvSpPr txBox="1"/>
          <p:nvPr/>
        </p:nvSpPr>
        <p:spPr>
          <a:xfrm>
            <a:off x="1870527" y="3023621"/>
            <a:ext cx="1854636" cy="7078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rgbClr val="5D7373"/>
                </a:solidFill>
                <a:latin typeface="Tw Cen MT" panose="020B0602020104020603" pitchFamily="34" charset="-18"/>
              </a:rPr>
              <a:t>1. </a:t>
            </a:r>
            <a:r>
              <a:rPr lang="es-ES" sz="2000" dirty="0" err="1">
                <a:solidFill>
                  <a:srgbClr val="5D7373"/>
                </a:solidFill>
                <a:latin typeface="Tw Cen MT" panose="020B0602020104020603" pitchFamily="34" charset="-18"/>
              </a:rPr>
              <a:t>Prebacite</a:t>
            </a:r>
            <a:r>
              <a:rPr lang="es-ES" sz="2000" dirty="0">
                <a:solidFill>
                  <a:srgbClr val="5D7373"/>
                </a:solidFill>
                <a:latin typeface="Tw Cen MT" panose="020B0602020104020603" pitchFamily="34" charset="-18"/>
              </a:rPr>
              <a:t> se u </a:t>
            </a:r>
            <a:r>
              <a:rPr lang="es-ES" sz="2000" dirty="0" err="1" smtClean="0">
                <a:solidFill>
                  <a:srgbClr val="5D7373"/>
                </a:solidFill>
                <a:latin typeface="Tw Cen MT" panose="020B0602020104020603" pitchFamily="34" charset="-18"/>
              </a:rPr>
              <a:t>Pretpregled</a:t>
            </a:r>
            <a:endParaRPr lang="es-ES" sz="2000" dirty="0">
              <a:solidFill>
                <a:srgbClr val="5D7373"/>
              </a:solidFill>
              <a:latin typeface="Tw Cen MT" panose="020B0602020104020603" pitchFamily="34" charset="-18"/>
            </a:endParaRPr>
          </a:p>
        </p:txBody>
      </p:sp>
      <p:sp>
        <p:nvSpPr>
          <p:cNvPr id="38" name="TekstniOkvir 5"/>
          <p:cNvSpPr txBox="1"/>
          <p:nvPr/>
        </p:nvSpPr>
        <p:spPr>
          <a:xfrm>
            <a:off x="1841969" y="4523826"/>
            <a:ext cx="1919817" cy="1323439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 smtClean="0">
                <a:solidFill>
                  <a:srgbClr val="5D7373"/>
                </a:solidFill>
                <a:latin typeface="Tw Cen MT" panose="020B0602020104020603" pitchFamily="34" charset="-18"/>
              </a:rPr>
              <a:t>2</a:t>
            </a:r>
            <a:r>
              <a:rPr lang="nb-NO" sz="2000" dirty="0" smtClean="0">
                <a:solidFill>
                  <a:srgbClr val="5D7373"/>
                </a:solidFill>
                <a:latin typeface="Tw Cen MT" panose="020B0602020104020603" pitchFamily="34" charset="-18"/>
              </a:rPr>
              <a:t>. </a:t>
            </a:r>
            <a:r>
              <a:rPr lang="nb-NO" sz="2000" dirty="0">
                <a:solidFill>
                  <a:srgbClr val="5D7373"/>
                </a:solidFill>
                <a:latin typeface="Tw Cen MT" panose="020B0602020104020603" pitchFamily="34" charset="-18"/>
              </a:rPr>
              <a:t>Lijevim klikom miša odaberite prostor koji želite urediti</a:t>
            </a:r>
          </a:p>
        </p:txBody>
      </p:sp>
      <p:sp>
        <p:nvSpPr>
          <p:cNvPr id="39" name="TekstniOkvir 6"/>
          <p:cNvSpPr txBox="1"/>
          <p:nvPr/>
        </p:nvSpPr>
        <p:spPr>
          <a:xfrm>
            <a:off x="4680668" y="4746759"/>
            <a:ext cx="5807823" cy="1938992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3. Desnim klikom miša otvaraju se mogućnosti uređivanja teksta i oblika: </a:t>
            </a:r>
          </a:p>
          <a:p>
            <a:pPr algn="ctr"/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Font/Size (izgled i veličina slova)</a:t>
            </a:r>
          </a:p>
          <a:p>
            <a:pPr algn="ctr"/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Font color (promjena boje teksta)</a:t>
            </a:r>
          </a:p>
          <a:p>
            <a:pPr algn="ctr"/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Background color (promjena boje pozadine prostora)</a:t>
            </a:r>
          </a:p>
          <a:p>
            <a:pPr algn="ctr"/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Border color (promjena boje okvira)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20614" t="26838" r="22337" b="15808"/>
          <a:stretch/>
        </p:blipFill>
        <p:spPr>
          <a:xfrm>
            <a:off x="4014858" y="1646157"/>
            <a:ext cx="5055708" cy="2857575"/>
          </a:xfrm>
          <a:prstGeom prst="rect">
            <a:avLst/>
          </a:prstGeom>
        </p:spPr>
      </p:pic>
      <p:cxnSp>
        <p:nvCxnSpPr>
          <p:cNvPr id="40" name="Ravni poveznik sa strelicom 8"/>
          <p:cNvCxnSpPr>
            <a:stCxn id="37" idx="0"/>
          </p:cNvCxnSpPr>
          <p:nvPr/>
        </p:nvCxnSpPr>
        <p:spPr>
          <a:xfrm flipV="1">
            <a:off x="2797845" y="1793311"/>
            <a:ext cx="1111067" cy="1230310"/>
          </a:xfrm>
          <a:prstGeom prst="straightConnector1">
            <a:avLst/>
          </a:prstGeom>
          <a:ln w="38100">
            <a:solidFill>
              <a:srgbClr val="00A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ni poveznik sa strelicom 10"/>
          <p:cNvCxnSpPr>
            <a:stCxn id="38" idx="3"/>
          </p:cNvCxnSpPr>
          <p:nvPr/>
        </p:nvCxnSpPr>
        <p:spPr>
          <a:xfrm flipV="1">
            <a:off x="3761786" y="2117607"/>
            <a:ext cx="3113691" cy="3067939"/>
          </a:xfrm>
          <a:prstGeom prst="straightConnector1">
            <a:avLst/>
          </a:prstGeom>
          <a:ln w="38100">
            <a:solidFill>
              <a:srgbClr val="00A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ni poveznik sa strelicom 12"/>
          <p:cNvCxnSpPr/>
          <p:nvPr/>
        </p:nvCxnSpPr>
        <p:spPr>
          <a:xfrm flipH="1" flipV="1">
            <a:off x="7328261" y="4114800"/>
            <a:ext cx="428903" cy="641385"/>
          </a:xfrm>
          <a:prstGeom prst="straightConnector1">
            <a:avLst/>
          </a:prstGeom>
          <a:ln w="38100">
            <a:solidFill>
              <a:srgbClr val="00A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798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39680" y="0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28BA24-99D1-4E44-98AC-50745A94AD6C}"/>
              </a:ext>
            </a:extLst>
          </p:cNvPr>
          <p:cNvGrpSpPr/>
          <p:nvPr/>
        </p:nvGrpSpPr>
        <p:grpSpPr>
          <a:xfrm>
            <a:off x="1194381" y="-4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E9D2CC3-AE8C-4CF7-AC14-0BF3748D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857813" y="416217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</a:t>
            </a:r>
            <a:r>
              <a:rPr lang="hr-HR" sz="3200" dirty="0" smtClean="0">
                <a:solidFill>
                  <a:srgbClr val="FEC6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OPCIJA 1</a:t>
            </a:r>
            <a:endParaRPr lang="en-US" sz="3200" dirty="0">
              <a:solidFill>
                <a:srgbClr val="FEC6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36" y="386853"/>
            <a:ext cx="540000" cy="53999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EFA98CF0-C7D5-4BB1-AE6B-892973EDC2B3}"/>
              </a:ext>
            </a:extLst>
          </p:cNvPr>
          <p:cNvSpPr txBox="1"/>
          <p:nvPr/>
        </p:nvSpPr>
        <p:spPr>
          <a:xfrm>
            <a:off x="2594536" y="1133409"/>
            <a:ext cx="61535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u="sng" dirty="0" smtClean="0">
                <a:latin typeface="Tw Cen MT" panose="020B0602020104020603" pitchFamily="34" charset="-18"/>
              </a:rPr>
              <a:t>UREĐIVANJE TEKSTA I PROSTORA ZA PISANJE</a:t>
            </a:r>
            <a:endParaRPr lang="hr-HR" sz="2400" u="sng" dirty="0">
              <a:latin typeface="Tw Cen MT" panose="020B0602020104020603" pitchFamily="34" charset="-18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67795C74-0308-4781-BEE6-B62AE6D17152}"/>
              </a:ext>
            </a:extLst>
          </p:cNvPr>
          <p:cNvSpPr txBox="1"/>
          <p:nvPr/>
        </p:nvSpPr>
        <p:spPr>
          <a:xfrm rot="16200000">
            <a:off x="-265419" y="3212692"/>
            <a:ext cx="1992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300" b="1" dirty="0">
                <a:solidFill>
                  <a:srgbClr val="F0EEF0"/>
                </a:solidFill>
                <a:latin typeface="Tw Cen MT" panose="020B0602020104020603" pitchFamily="34" charset="0"/>
              </a:rPr>
              <a:t>preporuka</a:t>
            </a:r>
            <a:endParaRPr lang="en-US" sz="3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TekstniOkvir 4"/>
          <p:cNvSpPr txBox="1"/>
          <p:nvPr/>
        </p:nvSpPr>
        <p:spPr>
          <a:xfrm>
            <a:off x="1747856" y="1975819"/>
            <a:ext cx="4027460" cy="707886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5D7373"/>
                </a:solidFill>
                <a:latin typeface="Tw Cen MT" panose="020B0602020104020603" pitchFamily="34" charset="-18"/>
              </a:rPr>
              <a:t>Klikom možete odrediti debljinu obruba prostora za pisanje</a:t>
            </a:r>
            <a:endParaRPr lang="es-ES" sz="2000" dirty="0">
              <a:solidFill>
                <a:srgbClr val="5D7373"/>
              </a:solidFill>
              <a:latin typeface="Tw Cen MT" panose="020B0602020104020603" pitchFamily="34" charset="-18"/>
            </a:endParaRPr>
          </a:p>
        </p:txBody>
      </p:sp>
      <p:sp>
        <p:nvSpPr>
          <p:cNvPr id="38" name="TekstniOkvir 5"/>
          <p:cNvSpPr txBox="1"/>
          <p:nvPr/>
        </p:nvSpPr>
        <p:spPr>
          <a:xfrm>
            <a:off x="1787601" y="2965129"/>
            <a:ext cx="3982934" cy="101566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5D7373"/>
                </a:solidFill>
                <a:latin typeface="Tw Cen MT" panose="020B0602020104020603" pitchFamily="34" charset="-18"/>
              </a:rPr>
              <a:t>Klikom možete odrediti zaobljenost kutova na obrubu prostora za pisanje</a:t>
            </a:r>
            <a:r>
              <a:rPr lang="pl-PL" sz="2000" dirty="0" smtClean="0">
                <a:solidFill>
                  <a:srgbClr val="5D7373"/>
                </a:solidFill>
                <a:latin typeface="Tw Cen MT" panose="020B0602020104020603" pitchFamily="34" charset="-18"/>
              </a:rPr>
              <a:t>.</a:t>
            </a:r>
            <a:endParaRPr lang="pl-PL" sz="2000" dirty="0">
              <a:solidFill>
                <a:srgbClr val="5D7373"/>
              </a:solidFill>
              <a:latin typeface="Tw Cen MT" panose="020B0602020104020603" pitchFamily="34" charset="-18"/>
            </a:endParaRPr>
          </a:p>
        </p:txBody>
      </p:sp>
      <p:sp>
        <p:nvSpPr>
          <p:cNvPr id="39" name="TekstniOkvir 6"/>
          <p:cNvSpPr txBox="1"/>
          <p:nvPr/>
        </p:nvSpPr>
        <p:spPr>
          <a:xfrm>
            <a:off x="1763653" y="4262216"/>
            <a:ext cx="4006873" cy="101566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Odabirom kućice ovako uređeni prostor za pisanje teksta primjenjuje se na cijeli listić.</a:t>
            </a:r>
          </a:p>
        </p:txBody>
      </p:sp>
      <p:pic>
        <p:nvPicPr>
          <p:cNvPr id="43" name="Rezervirano mjesto sadržaj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9641" y="1964435"/>
            <a:ext cx="4020589" cy="4477186"/>
          </a:xfrm>
          <a:prstGeom prst="rect">
            <a:avLst/>
          </a:prstGeom>
        </p:spPr>
      </p:pic>
      <p:cxnSp>
        <p:nvCxnSpPr>
          <p:cNvPr id="40" name="Ravni poveznik sa strelicom 8"/>
          <p:cNvCxnSpPr>
            <a:stCxn id="37" idx="3"/>
          </p:cNvCxnSpPr>
          <p:nvPr/>
        </p:nvCxnSpPr>
        <p:spPr>
          <a:xfrm>
            <a:off x="5775316" y="2329762"/>
            <a:ext cx="1371837" cy="2648649"/>
          </a:xfrm>
          <a:prstGeom prst="straightConnector1">
            <a:avLst/>
          </a:prstGeom>
          <a:ln w="38100">
            <a:solidFill>
              <a:srgbClr val="00A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avni poveznik sa strelicom 10"/>
          <p:cNvCxnSpPr>
            <a:stCxn id="38" idx="3"/>
          </p:cNvCxnSpPr>
          <p:nvPr/>
        </p:nvCxnSpPr>
        <p:spPr>
          <a:xfrm>
            <a:off x="5770535" y="3472961"/>
            <a:ext cx="1172293" cy="1716510"/>
          </a:xfrm>
          <a:prstGeom prst="straightConnector1">
            <a:avLst/>
          </a:prstGeom>
          <a:ln w="38100">
            <a:solidFill>
              <a:srgbClr val="00A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ni poveznik sa strelicom 12"/>
          <p:cNvCxnSpPr>
            <a:stCxn id="39" idx="3"/>
          </p:cNvCxnSpPr>
          <p:nvPr/>
        </p:nvCxnSpPr>
        <p:spPr>
          <a:xfrm>
            <a:off x="5770526" y="4770048"/>
            <a:ext cx="979233" cy="866221"/>
          </a:xfrm>
          <a:prstGeom prst="straightConnector1">
            <a:avLst/>
          </a:prstGeom>
          <a:ln w="38100">
            <a:solidFill>
              <a:srgbClr val="00A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kstniOkvir 6"/>
          <p:cNvSpPr txBox="1"/>
          <p:nvPr/>
        </p:nvSpPr>
        <p:spPr>
          <a:xfrm>
            <a:off x="1758149" y="5524622"/>
            <a:ext cx="4006873" cy="40011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Obavezno spremite promjene</a:t>
            </a:r>
          </a:p>
        </p:txBody>
      </p:sp>
      <p:cxnSp>
        <p:nvCxnSpPr>
          <p:cNvPr id="81" name="Ravni poveznik sa strelicom 12"/>
          <p:cNvCxnSpPr>
            <a:stCxn id="74" idx="3"/>
          </p:cNvCxnSpPr>
          <p:nvPr/>
        </p:nvCxnSpPr>
        <p:spPr>
          <a:xfrm>
            <a:off x="5765022" y="5724677"/>
            <a:ext cx="931613" cy="436534"/>
          </a:xfrm>
          <a:prstGeom prst="straightConnector1">
            <a:avLst/>
          </a:prstGeom>
          <a:ln w="38100">
            <a:solidFill>
              <a:srgbClr val="00A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867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28BA24-99D1-4E44-98AC-50745A94AD6C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E9D2CC3-AE8C-4CF7-AC14-0BF3748D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857813" y="416217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</a:t>
            </a:r>
            <a:r>
              <a:rPr lang="hr-HR" sz="3200" dirty="0" smtClean="0">
                <a:solidFill>
                  <a:srgbClr val="FEC6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OPCIJA 2</a:t>
            </a:r>
            <a:endParaRPr lang="en-US" sz="3200" dirty="0">
              <a:solidFill>
                <a:srgbClr val="FEC6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36" y="386853"/>
            <a:ext cx="540000" cy="53999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EFA98CF0-C7D5-4BB1-AE6B-892973EDC2B3}"/>
              </a:ext>
            </a:extLst>
          </p:cNvPr>
          <p:cNvSpPr txBox="1"/>
          <p:nvPr/>
        </p:nvSpPr>
        <p:spPr>
          <a:xfrm>
            <a:off x="2594536" y="1133409"/>
            <a:ext cx="533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u="sng" dirty="0" smtClean="0">
                <a:latin typeface="Tw Cen MT" panose="020B0602020104020603" pitchFamily="34" charset="-18"/>
              </a:rPr>
              <a:t>ODGOVORI U PADAJUĆEM IZBORNIKU</a:t>
            </a:r>
            <a:endParaRPr lang="hr-HR" sz="2400" dirty="0">
              <a:solidFill>
                <a:srgbClr val="FF5969"/>
              </a:solidFill>
              <a:latin typeface="Tw Cen MT" panose="020B0602020104020603" pitchFamily="34" charset="-1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795C74-0308-4781-BEE6-B62AE6D17152}"/>
              </a:ext>
            </a:extLst>
          </p:cNvPr>
          <p:cNvSpPr txBox="1"/>
          <p:nvPr/>
        </p:nvSpPr>
        <p:spPr>
          <a:xfrm rot="16200000">
            <a:off x="-265419" y="3212692"/>
            <a:ext cx="1992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300" b="1" dirty="0">
                <a:solidFill>
                  <a:srgbClr val="F0EEF0"/>
                </a:solidFill>
                <a:latin typeface="Tw Cen MT" panose="020B0602020104020603" pitchFamily="34" charset="0"/>
              </a:rPr>
              <a:t>preporuka</a:t>
            </a:r>
            <a:endParaRPr lang="en-US" sz="3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37" name="TekstniOkvir 5"/>
          <p:cNvSpPr txBox="1"/>
          <p:nvPr/>
        </p:nvSpPr>
        <p:spPr>
          <a:xfrm>
            <a:off x="2574616" y="2055578"/>
            <a:ext cx="3375922" cy="400110"/>
          </a:xfrm>
          <a:prstGeom prst="rect">
            <a:avLst/>
          </a:prstGeom>
          <a:solidFill>
            <a:srgbClr val="A8D3FF"/>
          </a:solidFill>
          <a:ln w="57150">
            <a:solidFill>
              <a:srgbClr val="00A0A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5D7373"/>
                </a:solidFill>
                <a:latin typeface="Tw Cen MT" panose="020B0602020104020603" pitchFamily="34" charset="-18"/>
              </a:rPr>
              <a:t>1. Nacrtajte prostor za pisanje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8468" t="47060" r="29675" b="18749"/>
          <a:stretch/>
        </p:blipFill>
        <p:spPr>
          <a:xfrm>
            <a:off x="1922220" y="2858434"/>
            <a:ext cx="4666840" cy="2501154"/>
          </a:xfrm>
          <a:prstGeom prst="rect">
            <a:avLst/>
          </a:prstGeom>
        </p:spPr>
      </p:pic>
      <p:sp>
        <p:nvSpPr>
          <p:cNvPr id="40" name="TekstniOkvir 5"/>
          <p:cNvSpPr txBox="1"/>
          <p:nvPr/>
        </p:nvSpPr>
        <p:spPr>
          <a:xfrm>
            <a:off x="7023106" y="4211560"/>
            <a:ext cx="2973219" cy="2000548"/>
          </a:xfrm>
          <a:prstGeom prst="rect">
            <a:avLst/>
          </a:prstGeom>
          <a:solidFill>
            <a:srgbClr val="A8D3FF"/>
          </a:solidFill>
          <a:ln w="57150">
            <a:solidFill>
              <a:srgbClr val="00A0A8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solidFill>
                  <a:srgbClr val="5D7373"/>
                </a:solidFill>
                <a:latin typeface="Tw Cen MT" panose="020B0602020104020603" pitchFamily="34" charset="-18"/>
              </a:rPr>
              <a:t>2. Upišite </a:t>
            </a:r>
            <a:r>
              <a:rPr lang="pl-PL" sz="2400" b="1" dirty="0" smtClean="0">
                <a:solidFill>
                  <a:srgbClr val="FF5969"/>
                </a:solidFill>
                <a:latin typeface="Tw Cen MT" panose="020B0602020104020603" pitchFamily="34" charset="-18"/>
              </a:rPr>
              <a:t>choose</a:t>
            </a:r>
            <a:r>
              <a:rPr lang="pl-PL" sz="2400" b="1" dirty="0">
                <a:solidFill>
                  <a:srgbClr val="FF5969"/>
                </a:solidFill>
                <a:latin typeface="Tw Cen MT" panose="020B0602020104020603" pitchFamily="34" charset="-18"/>
              </a:rPr>
              <a:t>: </a:t>
            </a:r>
          </a:p>
          <a:p>
            <a:pPr algn="ctr"/>
            <a:r>
              <a:rPr lang="pl-PL" sz="2000" dirty="0">
                <a:solidFill>
                  <a:srgbClr val="5D7373"/>
                </a:solidFill>
                <a:latin typeface="Tw Cen MT" panose="020B0602020104020603" pitchFamily="34" charset="-18"/>
              </a:rPr>
              <a:t>zatim sve moguće odgovore koje ćete odijeliti kosom crtom /</a:t>
            </a:r>
          </a:p>
          <a:p>
            <a:pPr algn="ctr"/>
            <a:r>
              <a:rPr lang="pl-PL" sz="2000" dirty="0">
                <a:solidFill>
                  <a:srgbClr val="5D7373"/>
                </a:solidFill>
                <a:latin typeface="Tw Cen MT" panose="020B0602020104020603" pitchFamily="34" charset="-18"/>
              </a:rPr>
              <a:t>spred točnog odgovora stavite zvjezdicu *</a:t>
            </a:r>
          </a:p>
        </p:txBody>
      </p:sp>
      <p:sp>
        <p:nvSpPr>
          <p:cNvPr id="5" name="Bent-Up Arrow 4"/>
          <p:cNvSpPr/>
          <p:nvPr/>
        </p:nvSpPr>
        <p:spPr>
          <a:xfrm rot="16200000">
            <a:off x="6883949" y="3174305"/>
            <a:ext cx="667133" cy="1256910"/>
          </a:xfrm>
          <a:prstGeom prst="bentUpArrow">
            <a:avLst>
              <a:gd name="adj1" fmla="val 9986"/>
              <a:gd name="adj2" fmla="val 17493"/>
              <a:gd name="adj3" fmla="val 41891"/>
            </a:avLst>
          </a:prstGeom>
          <a:solidFill>
            <a:srgbClr val="A8D3FF"/>
          </a:solidFill>
          <a:ln>
            <a:solidFill>
              <a:srgbClr val="00A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3" name="Bent-Up Arrow 42"/>
          <p:cNvSpPr/>
          <p:nvPr/>
        </p:nvSpPr>
        <p:spPr>
          <a:xfrm flipV="1">
            <a:off x="6019376" y="2141851"/>
            <a:ext cx="340137" cy="716581"/>
          </a:xfrm>
          <a:prstGeom prst="bentUpArrow">
            <a:avLst>
              <a:gd name="adj1" fmla="val 9986"/>
              <a:gd name="adj2" fmla="val 17493"/>
              <a:gd name="adj3" fmla="val 41891"/>
            </a:avLst>
          </a:prstGeom>
          <a:solidFill>
            <a:srgbClr val="A8D3FF"/>
          </a:solidFill>
          <a:ln>
            <a:solidFill>
              <a:srgbClr val="00A0A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Rounded Rectangle 5"/>
          <p:cNvSpPr/>
          <p:nvPr/>
        </p:nvSpPr>
        <p:spPr>
          <a:xfrm>
            <a:off x="5849471" y="2916192"/>
            <a:ext cx="739589" cy="389039"/>
          </a:xfrm>
          <a:prstGeom prst="roundRect">
            <a:avLst/>
          </a:prstGeom>
          <a:noFill/>
          <a:ln w="38100">
            <a:solidFill>
              <a:srgbClr val="FF5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4871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28BA24-99D1-4E44-98AC-50745A94AD6C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E9D2CC3-AE8C-4CF7-AC14-0BF3748D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00952" y="-181529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857813" y="416217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</a:t>
            </a:r>
            <a:r>
              <a:rPr lang="hr-HR" sz="3200" dirty="0" smtClean="0">
                <a:solidFill>
                  <a:srgbClr val="FEC6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OPCIJA 3</a:t>
            </a:r>
            <a:endParaRPr lang="en-US" sz="3200" dirty="0">
              <a:solidFill>
                <a:srgbClr val="FEC6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36" y="386853"/>
            <a:ext cx="540000" cy="53999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EFA98CF0-C7D5-4BB1-AE6B-892973EDC2B3}"/>
              </a:ext>
            </a:extLst>
          </p:cNvPr>
          <p:cNvSpPr txBox="1"/>
          <p:nvPr/>
        </p:nvSpPr>
        <p:spPr>
          <a:xfrm>
            <a:off x="2594536" y="1133409"/>
            <a:ext cx="5337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u="sng" dirty="0" smtClean="0">
                <a:latin typeface="Tw Cen MT" panose="020B0602020104020603" pitchFamily="34" charset="-18"/>
              </a:rPr>
              <a:t>VIŠESTRUKI IZBOR ODGOVORA</a:t>
            </a:r>
            <a:endParaRPr lang="hr-HR" sz="2400" dirty="0">
              <a:solidFill>
                <a:srgbClr val="FF5969"/>
              </a:solidFill>
              <a:latin typeface="Tw Cen MT" panose="020B0602020104020603" pitchFamily="34" charset="-1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795C74-0308-4781-BEE6-B62AE6D17152}"/>
              </a:ext>
            </a:extLst>
          </p:cNvPr>
          <p:cNvSpPr txBox="1"/>
          <p:nvPr/>
        </p:nvSpPr>
        <p:spPr>
          <a:xfrm rot="16200000">
            <a:off x="-265419" y="3212692"/>
            <a:ext cx="1992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300" b="1" dirty="0">
                <a:solidFill>
                  <a:srgbClr val="F0EEF0"/>
                </a:solidFill>
                <a:latin typeface="Tw Cen MT" panose="020B0602020104020603" pitchFamily="34" charset="0"/>
              </a:rPr>
              <a:t>preporuka</a:t>
            </a:r>
            <a:endParaRPr lang="en-US" sz="3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4128" t="61581" r="31772" b="24703"/>
          <a:stretch/>
        </p:blipFill>
        <p:spPr>
          <a:xfrm>
            <a:off x="2575047" y="2500617"/>
            <a:ext cx="7212750" cy="1520054"/>
          </a:xfrm>
          <a:prstGeom prst="rect">
            <a:avLst/>
          </a:prstGeom>
        </p:spPr>
      </p:pic>
      <p:sp>
        <p:nvSpPr>
          <p:cNvPr id="37" name="TekstniOkvir 4"/>
          <p:cNvSpPr txBox="1"/>
          <p:nvPr/>
        </p:nvSpPr>
        <p:spPr>
          <a:xfrm>
            <a:off x="2674880" y="1897614"/>
            <a:ext cx="5110967" cy="400110"/>
          </a:xfrm>
          <a:prstGeom prst="rect">
            <a:avLst/>
          </a:prstGeom>
          <a:solidFill>
            <a:srgbClr val="A8D3FF"/>
          </a:solidFill>
          <a:ln w="28575">
            <a:solidFill>
              <a:srgbClr val="00A0A8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w Cen MT" panose="020B0602020104020603" pitchFamily="34" charset="-18"/>
              </a:rPr>
              <a:t>Na listiću je važno napisati ponuđene odgovore.</a:t>
            </a:r>
            <a:endParaRPr lang="hr-HR" sz="2000" i="1" dirty="0">
              <a:latin typeface="Tw Cen MT" panose="020B0602020104020603" pitchFamily="34" charset="-18"/>
            </a:endParaRPr>
          </a:p>
        </p:txBody>
      </p:sp>
      <p:sp>
        <p:nvSpPr>
          <p:cNvPr id="38" name="TekstniOkvir 5"/>
          <p:cNvSpPr txBox="1"/>
          <p:nvPr/>
        </p:nvSpPr>
        <p:spPr>
          <a:xfrm>
            <a:off x="2081417" y="4220989"/>
            <a:ext cx="4048269" cy="400110"/>
          </a:xfrm>
          <a:prstGeom prst="rect">
            <a:avLst/>
          </a:prstGeom>
          <a:solidFill>
            <a:srgbClr val="A8D3FF"/>
          </a:solidFill>
          <a:ln w="28575">
            <a:solidFill>
              <a:srgbClr val="00A0A8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w Cen MT" panose="020B0602020104020603" pitchFamily="34" charset="-18"/>
              </a:rPr>
              <a:t>1. Svaki ponuđeni odgovor </a:t>
            </a:r>
            <a:r>
              <a:rPr lang="hr-HR" sz="2000" dirty="0" smtClean="0">
                <a:latin typeface="Tw Cen MT" panose="020B0602020104020603" pitchFamily="34" charset="-18"/>
              </a:rPr>
              <a:t>označiti.</a:t>
            </a:r>
            <a:endParaRPr lang="hr-HR" sz="2000" i="1" dirty="0">
              <a:latin typeface="Tw Cen MT" panose="020B0602020104020603" pitchFamily="34" charset="-18"/>
            </a:endParaRPr>
          </a:p>
        </p:txBody>
      </p:sp>
      <p:sp>
        <p:nvSpPr>
          <p:cNvPr id="39" name="TekstniOkvir 6"/>
          <p:cNvSpPr txBox="1"/>
          <p:nvPr/>
        </p:nvSpPr>
        <p:spPr>
          <a:xfrm>
            <a:off x="2512441" y="4946045"/>
            <a:ext cx="4653334" cy="461665"/>
          </a:xfrm>
          <a:prstGeom prst="rect">
            <a:avLst/>
          </a:prstGeom>
          <a:solidFill>
            <a:srgbClr val="A8D3FF"/>
          </a:solidFill>
          <a:ln w="28575">
            <a:solidFill>
              <a:srgbClr val="00A0A8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w Cen MT" panose="020B0602020104020603" pitchFamily="34" charset="-18"/>
              </a:rPr>
              <a:t>2. Kod svakog odgovora upisati </a:t>
            </a:r>
            <a:r>
              <a:rPr lang="hr-HR" sz="2400" i="1" dirty="0" err="1">
                <a:latin typeface="Tw Cen MT" panose="020B0602020104020603" pitchFamily="34" charset="-18"/>
              </a:rPr>
              <a:t>select</a:t>
            </a:r>
            <a:r>
              <a:rPr lang="hr-HR" sz="2400" i="1" dirty="0">
                <a:latin typeface="Tw Cen MT" panose="020B0602020104020603" pitchFamily="34" charset="-18"/>
              </a:rPr>
              <a:t>:</a:t>
            </a:r>
          </a:p>
        </p:txBody>
      </p:sp>
      <p:sp>
        <p:nvSpPr>
          <p:cNvPr id="40" name="TekstniOkvir 7"/>
          <p:cNvSpPr txBox="1"/>
          <p:nvPr/>
        </p:nvSpPr>
        <p:spPr>
          <a:xfrm>
            <a:off x="2824675" y="5732832"/>
            <a:ext cx="7981055" cy="400110"/>
          </a:xfrm>
          <a:prstGeom prst="rect">
            <a:avLst/>
          </a:prstGeom>
          <a:solidFill>
            <a:srgbClr val="A8D3FF"/>
          </a:solidFill>
          <a:ln w="28575">
            <a:solidFill>
              <a:srgbClr val="00A0A8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w Cen MT" panose="020B0602020104020603" pitchFamily="34" charset="-18"/>
              </a:rPr>
              <a:t>3. Nakon </a:t>
            </a:r>
            <a:r>
              <a:rPr lang="hr-HR" sz="2000" i="1" dirty="0" err="1">
                <a:latin typeface="Tw Cen MT" panose="020B0602020104020603" pitchFamily="34" charset="-18"/>
              </a:rPr>
              <a:t>select</a:t>
            </a:r>
            <a:r>
              <a:rPr lang="hr-HR" sz="2000" i="1" dirty="0">
                <a:latin typeface="Tw Cen MT" panose="020B0602020104020603" pitchFamily="34" charset="-18"/>
              </a:rPr>
              <a:t>: </a:t>
            </a:r>
            <a:r>
              <a:rPr lang="hr-HR" sz="2000" dirty="0">
                <a:latin typeface="Tw Cen MT" panose="020B0602020104020603" pitchFamily="34" charset="-18"/>
              </a:rPr>
              <a:t>kod točnog odgovora upisati </a:t>
            </a:r>
            <a:r>
              <a:rPr lang="hr-HR" sz="2000" i="1" dirty="0" err="1">
                <a:latin typeface="Tw Cen MT" panose="020B0602020104020603" pitchFamily="34" charset="-18"/>
              </a:rPr>
              <a:t>yes</a:t>
            </a:r>
            <a:r>
              <a:rPr lang="hr-HR" sz="2000" i="1" dirty="0">
                <a:latin typeface="Tw Cen MT" panose="020B0602020104020603" pitchFamily="34" charset="-18"/>
              </a:rPr>
              <a:t>, </a:t>
            </a:r>
            <a:r>
              <a:rPr lang="hr-HR" sz="2000" dirty="0">
                <a:latin typeface="Tw Cen MT" panose="020B0602020104020603" pitchFamily="34" charset="-18"/>
              </a:rPr>
              <a:t>kod netočnog upisati </a:t>
            </a:r>
            <a:r>
              <a:rPr lang="hr-HR" sz="2000" i="1" dirty="0">
                <a:latin typeface="Tw Cen MT" panose="020B0602020104020603" pitchFamily="34" charset="-18"/>
              </a:rPr>
              <a:t>no</a:t>
            </a:r>
          </a:p>
        </p:txBody>
      </p:sp>
      <p:cxnSp>
        <p:nvCxnSpPr>
          <p:cNvPr id="5" name="Elbow Connector 4"/>
          <p:cNvCxnSpPr>
            <a:stCxn id="38" idx="1"/>
          </p:cNvCxnSpPr>
          <p:nvPr/>
        </p:nvCxnSpPr>
        <p:spPr>
          <a:xfrm rot="10800000" flipH="1">
            <a:off x="2081417" y="3596546"/>
            <a:ext cx="862260" cy="824499"/>
          </a:xfrm>
          <a:prstGeom prst="bentConnector3">
            <a:avLst>
              <a:gd name="adj1" fmla="val -26512"/>
            </a:avLst>
          </a:prstGeom>
          <a:ln w="38100">
            <a:solidFill>
              <a:srgbClr val="00A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Elbow Connector 6"/>
          <p:cNvCxnSpPr>
            <a:stCxn id="39" idx="3"/>
            <a:endCxn id="81" idx="7"/>
          </p:cNvCxnSpPr>
          <p:nvPr/>
        </p:nvCxnSpPr>
        <p:spPr>
          <a:xfrm flipH="1" flipV="1">
            <a:off x="5234239" y="3236336"/>
            <a:ext cx="1931536" cy="1940542"/>
          </a:xfrm>
          <a:prstGeom prst="bentConnector4">
            <a:avLst>
              <a:gd name="adj1" fmla="val -24366"/>
              <a:gd name="adj2" fmla="val 113008"/>
            </a:avLst>
          </a:prstGeom>
          <a:ln w="38100">
            <a:solidFill>
              <a:srgbClr val="00A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Elbow Connector 8"/>
          <p:cNvCxnSpPr/>
          <p:nvPr/>
        </p:nvCxnSpPr>
        <p:spPr>
          <a:xfrm rot="16200000" flipV="1">
            <a:off x="8057546" y="3759041"/>
            <a:ext cx="2236899" cy="1710332"/>
          </a:xfrm>
          <a:prstGeom prst="bentConnector3">
            <a:avLst/>
          </a:prstGeom>
          <a:ln w="38100">
            <a:solidFill>
              <a:srgbClr val="00A0A8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095129" y="3220577"/>
            <a:ext cx="340326" cy="1546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ounded Rectangle 10"/>
          <p:cNvSpPr/>
          <p:nvPr/>
        </p:nvSpPr>
        <p:spPr>
          <a:xfrm>
            <a:off x="3036948" y="3138790"/>
            <a:ext cx="1691154" cy="652176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1" name="Oval 80"/>
          <p:cNvSpPr/>
          <p:nvPr/>
        </p:nvSpPr>
        <p:spPr>
          <a:xfrm>
            <a:off x="4861785" y="3212509"/>
            <a:ext cx="436357" cy="1627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245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28BA24-99D1-4E44-98AC-50745A94AD6C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E9D2CC3-AE8C-4CF7-AC14-0BF3748D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857813" y="416217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</a:t>
            </a:r>
            <a:r>
              <a:rPr lang="hr-HR" sz="3200" dirty="0" smtClean="0">
                <a:solidFill>
                  <a:srgbClr val="FEC6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OPCIJA 4</a:t>
            </a:r>
            <a:endParaRPr lang="en-US" sz="3200" dirty="0">
              <a:solidFill>
                <a:srgbClr val="FEC6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36" y="386853"/>
            <a:ext cx="540000" cy="53999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EFA98CF0-C7D5-4BB1-AE6B-892973EDC2B3}"/>
              </a:ext>
            </a:extLst>
          </p:cNvPr>
          <p:cNvSpPr txBox="1"/>
          <p:nvPr/>
        </p:nvSpPr>
        <p:spPr>
          <a:xfrm>
            <a:off x="2594536" y="1133409"/>
            <a:ext cx="68596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u="sng" dirty="0" smtClean="0">
                <a:latin typeface="Tw Cen MT" panose="020B0602020104020603" pitchFamily="34" charset="-18"/>
              </a:rPr>
              <a:t>PRIDRUŽIVANJE ODGOVORA – SPOJI CRTOM</a:t>
            </a:r>
            <a:endParaRPr lang="hr-HR" sz="2400" dirty="0">
              <a:solidFill>
                <a:srgbClr val="FF5969"/>
              </a:solidFill>
              <a:latin typeface="Tw Cen MT" panose="020B0602020104020603" pitchFamily="34" charset="-1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795C74-0308-4781-BEE6-B62AE6D17152}"/>
              </a:ext>
            </a:extLst>
          </p:cNvPr>
          <p:cNvSpPr txBox="1"/>
          <p:nvPr/>
        </p:nvSpPr>
        <p:spPr>
          <a:xfrm rot="16200000">
            <a:off x="-265419" y="3212692"/>
            <a:ext cx="1992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300" b="1" dirty="0">
                <a:solidFill>
                  <a:srgbClr val="F0EEF0"/>
                </a:solidFill>
                <a:latin typeface="Tw Cen MT" panose="020B0602020104020603" pitchFamily="34" charset="0"/>
              </a:rPr>
              <a:t>preporuka</a:t>
            </a:r>
            <a:endParaRPr lang="en-US" sz="3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6815" t="54044" r="30397" b="18566"/>
          <a:stretch/>
        </p:blipFill>
        <p:spPr>
          <a:xfrm>
            <a:off x="3177324" y="2379926"/>
            <a:ext cx="5567083" cy="2003612"/>
          </a:xfrm>
          <a:prstGeom prst="rect">
            <a:avLst/>
          </a:prstGeom>
        </p:spPr>
      </p:pic>
      <p:sp>
        <p:nvSpPr>
          <p:cNvPr id="37" name="TekstniOkvir 4"/>
          <p:cNvSpPr txBox="1"/>
          <p:nvPr/>
        </p:nvSpPr>
        <p:spPr>
          <a:xfrm>
            <a:off x="2418311" y="1762418"/>
            <a:ext cx="5328440" cy="400110"/>
          </a:xfrm>
          <a:prstGeom prst="rect">
            <a:avLst/>
          </a:prstGeom>
          <a:solidFill>
            <a:srgbClr val="A8D3FF"/>
          </a:solidFill>
          <a:ln w="57150">
            <a:solidFill>
              <a:srgbClr val="00A0A8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</a:rPr>
              <a:t>Na listiću je važno napisati ponuđene odgovore.</a:t>
            </a:r>
            <a:endParaRPr lang="hr-HR" sz="2000" i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-18"/>
            </a:endParaRPr>
          </a:p>
        </p:txBody>
      </p:sp>
      <p:sp>
        <p:nvSpPr>
          <p:cNvPr id="38" name="TekstniOkvir 5"/>
          <p:cNvSpPr txBox="1"/>
          <p:nvPr/>
        </p:nvSpPr>
        <p:spPr>
          <a:xfrm>
            <a:off x="2251139" y="4739791"/>
            <a:ext cx="4066310" cy="400110"/>
          </a:xfrm>
          <a:prstGeom prst="rect">
            <a:avLst/>
          </a:prstGeom>
          <a:solidFill>
            <a:srgbClr val="A8D3FF"/>
          </a:solidFill>
          <a:ln w="57150">
            <a:solidFill>
              <a:srgbClr val="00A0A8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</a:rPr>
              <a:t>1. Svaki ponuđeni odgovor označiti</a:t>
            </a:r>
            <a:endParaRPr lang="hr-HR" sz="2000" i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-18"/>
            </a:endParaRPr>
          </a:p>
        </p:txBody>
      </p:sp>
      <p:sp>
        <p:nvSpPr>
          <p:cNvPr id="39" name="TekstniOkvir 6"/>
          <p:cNvSpPr txBox="1"/>
          <p:nvPr/>
        </p:nvSpPr>
        <p:spPr>
          <a:xfrm>
            <a:off x="2198431" y="5540728"/>
            <a:ext cx="4119018" cy="400110"/>
          </a:xfrm>
          <a:prstGeom prst="rect">
            <a:avLst/>
          </a:prstGeom>
          <a:solidFill>
            <a:srgbClr val="A8D3FF"/>
          </a:solidFill>
          <a:ln w="57150">
            <a:solidFill>
              <a:srgbClr val="00A0A8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</a:rPr>
              <a:t>2. Kod svakog odgovora upisati </a:t>
            </a:r>
            <a:r>
              <a:rPr lang="hr-HR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</a:rPr>
              <a:t>join</a:t>
            </a:r>
            <a:r>
              <a:rPr lang="hr-H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</a:rPr>
              <a:t>:</a:t>
            </a:r>
          </a:p>
        </p:txBody>
      </p:sp>
      <p:sp>
        <p:nvSpPr>
          <p:cNvPr id="40" name="TekstniOkvir 7"/>
          <p:cNvSpPr txBox="1"/>
          <p:nvPr/>
        </p:nvSpPr>
        <p:spPr>
          <a:xfrm>
            <a:off x="7685726" y="4617734"/>
            <a:ext cx="2350121" cy="1938992"/>
          </a:xfrm>
          <a:prstGeom prst="rect">
            <a:avLst/>
          </a:prstGeom>
          <a:solidFill>
            <a:srgbClr val="A8D3FF"/>
          </a:solidFill>
          <a:ln w="57150">
            <a:solidFill>
              <a:srgbClr val="00A0A8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</a:rPr>
              <a:t>3. Nakon </a:t>
            </a:r>
            <a:r>
              <a:rPr lang="hr-HR" sz="2000" i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</a:rPr>
              <a:t>join</a:t>
            </a:r>
            <a:r>
              <a:rPr lang="hr-H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</a:rPr>
              <a:t>: </a:t>
            </a:r>
            <a:r>
              <a:rPr lang="hr-H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</a:rPr>
              <a:t>upisati </a:t>
            </a:r>
            <a:r>
              <a:rPr lang="hr-H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</a:rPr>
              <a:t>broj (npr. 1</a:t>
            </a:r>
            <a:r>
              <a:rPr lang="hr-H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</a:rPr>
              <a:t>) </a:t>
            </a:r>
            <a:r>
              <a:rPr lang="hr-HR" sz="2000" b="1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</a:rPr>
              <a:t>join:1</a:t>
            </a:r>
            <a:endParaRPr lang="hr-HR" sz="2000" b="1" i="1" dirty="0">
              <a:solidFill>
                <a:schemeClr val="tx1">
                  <a:lumMod val="75000"/>
                  <a:lumOff val="25000"/>
                </a:schemeClr>
              </a:solidFill>
              <a:latin typeface="Tw Cen MT" panose="020B0602020104020603" pitchFamily="34" charset="-18"/>
            </a:endParaRPr>
          </a:p>
          <a:p>
            <a:r>
              <a:rPr lang="hr-HR" sz="2000" i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</a:rPr>
              <a:t>Isti </a:t>
            </a:r>
            <a:r>
              <a:rPr lang="hr-HR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-18"/>
              </a:rPr>
              <a:t>takav postupak ponoviti u drugom primjeru kojeg želimo spojiti s ovim parom.</a:t>
            </a:r>
          </a:p>
        </p:txBody>
      </p:sp>
      <p:cxnSp>
        <p:nvCxnSpPr>
          <p:cNvPr id="41" name="Elbow Connector 40"/>
          <p:cNvCxnSpPr>
            <a:stCxn id="38" idx="1"/>
          </p:cNvCxnSpPr>
          <p:nvPr/>
        </p:nvCxnSpPr>
        <p:spPr>
          <a:xfrm rot="10800000" flipH="1">
            <a:off x="2251138" y="3926542"/>
            <a:ext cx="1231649" cy="1013305"/>
          </a:xfrm>
          <a:prstGeom prst="bentConnector3">
            <a:avLst>
              <a:gd name="adj1" fmla="val -18560"/>
            </a:avLst>
          </a:prstGeom>
          <a:ln w="38100">
            <a:solidFill>
              <a:srgbClr val="FF59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43"/>
          <p:cNvCxnSpPr>
            <a:stCxn id="39" idx="2"/>
          </p:cNvCxnSpPr>
          <p:nvPr/>
        </p:nvCxnSpPr>
        <p:spPr>
          <a:xfrm rot="5400000" flipH="1" flipV="1">
            <a:off x="4383714" y="3478037"/>
            <a:ext cx="2337026" cy="2588575"/>
          </a:xfrm>
          <a:prstGeom prst="bentConnector4">
            <a:avLst>
              <a:gd name="adj1" fmla="val -9782"/>
              <a:gd name="adj2" fmla="val 89781"/>
            </a:avLst>
          </a:prstGeom>
          <a:ln w="38100">
            <a:solidFill>
              <a:srgbClr val="FF59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>
            <a:stCxn id="40" idx="0"/>
          </p:cNvCxnSpPr>
          <p:nvPr/>
        </p:nvCxnSpPr>
        <p:spPr>
          <a:xfrm rot="16200000" flipV="1">
            <a:off x="7117112" y="2874059"/>
            <a:ext cx="1766956" cy="1720394"/>
          </a:xfrm>
          <a:prstGeom prst="bentConnector3">
            <a:avLst>
              <a:gd name="adj1" fmla="val 117732"/>
            </a:avLst>
          </a:prstGeom>
          <a:ln w="38100">
            <a:solidFill>
              <a:srgbClr val="FF59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6804217" y="2924743"/>
            <a:ext cx="340326" cy="15463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2" name="Rounded Rectangle 81"/>
          <p:cNvSpPr/>
          <p:nvPr/>
        </p:nvSpPr>
        <p:spPr>
          <a:xfrm>
            <a:off x="3559344" y="3542200"/>
            <a:ext cx="1114970" cy="7200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3413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28BA24-99D1-4E44-98AC-50745A94AD6C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E9D2CC3-AE8C-4CF7-AC14-0BF3748D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857813" y="416217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</a:t>
            </a:r>
            <a:r>
              <a:rPr lang="hr-HR" sz="3200" dirty="0" smtClean="0">
                <a:solidFill>
                  <a:srgbClr val="FEC6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OPCIJA 5</a:t>
            </a:r>
            <a:endParaRPr lang="en-US" sz="3200" dirty="0">
              <a:solidFill>
                <a:srgbClr val="FEC6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36" y="386853"/>
            <a:ext cx="540000" cy="53999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EFA98CF0-C7D5-4BB1-AE6B-892973EDC2B3}"/>
              </a:ext>
            </a:extLst>
          </p:cNvPr>
          <p:cNvSpPr txBox="1"/>
          <p:nvPr/>
        </p:nvSpPr>
        <p:spPr>
          <a:xfrm>
            <a:off x="2594536" y="1133409"/>
            <a:ext cx="634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u="sng" dirty="0" smtClean="0">
                <a:latin typeface="Tw Cen MT" panose="020B0602020104020603" pitchFamily="34" charset="-18"/>
              </a:rPr>
              <a:t>DRAG I DROP ODGOVORI – ZGRABI I ISPUSTI</a:t>
            </a:r>
            <a:endParaRPr lang="hr-HR" sz="2400" dirty="0">
              <a:solidFill>
                <a:srgbClr val="FF5969"/>
              </a:solidFill>
              <a:latin typeface="Tw Cen MT" panose="020B0602020104020603" pitchFamily="34" charset="-1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795C74-0308-4781-BEE6-B62AE6D17152}"/>
              </a:ext>
            </a:extLst>
          </p:cNvPr>
          <p:cNvSpPr txBox="1"/>
          <p:nvPr/>
        </p:nvSpPr>
        <p:spPr>
          <a:xfrm rot="16200000">
            <a:off x="-265419" y="3212692"/>
            <a:ext cx="1992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300" b="1" dirty="0">
                <a:solidFill>
                  <a:srgbClr val="F0EEF0"/>
                </a:solidFill>
                <a:latin typeface="Tw Cen MT" panose="020B0602020104020603" pitchFamily="34" charset="0"/>
              </a:rPr>
              <a:t>preporuka</a:t>
            </a:r>
            <a:endParaRPr lang="en-US" sz="3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5782" t="42095" r="27711" b="26655"/>
          <a:stretch/>
        </p:blipFill>
        <p:spPr>
          <a:xfrm>
            <a:off x="2492741" y="2266574"/>
            <a:ext cx="6922600" cy="2615204"/>
          </a:xfrm>
          <a:prstGeom prst="rect">
            <a:avLst/>
          </a:prstGeom>
        </p:spPr>
      </p:pic>
      <p:sp>
        <p:nvSpPr>
          <p:cNvPr id="37" name="TekstniOkvir 14"/>
          <p:cNvSpPr txBox="1"/>
          <p:nvPr/>
        </p:nvSpPr>
        <p:spPr>
          <a:xfrm>
            <a:off x="2676901" y="1680468"/>
            <a:ext cx="5328440" cy="400110"/>
          </a:xfrm>
          <a:prstGeom prst="rect">
            <a:avLst/>
          </a:prstGeom>
          <a:solidFill>
            <a:srgbClr val="FF596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  <a:latin typeface="Tw Cen MT" panose="020B0602020104020603" pitchFamily="34" charset="-18"/>
              </a:rPr>
              <a:t>Na listiću je važno napisati ponuđene odgovore.</a:t>
            </a:r>
            <a:endParaRPr lang="hr-HR" sz="2000" i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38" name="TekstniOkvir 15"/>
          <p:cNvSpPr txBox="1"/>
          <p:nvPr/>
        </p:nvSpPr>
        <p:spPr>
          <a:xfrm>
            <a:off x="2234117" y="5065198"/>
            <a:ext cx="1745474" cy="1323439"/>
          </a:xfrm>
          <a:prstGeom prst="rect">
            <a:avLst/>
          </a:prstGeom>
          <a:solidFill>
            <a:srgbClr val="FF596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  <a:latin typeface="Tw Cen MT" panose="020B0602020104020603" pitchFamily="34" charset="-18"/>
              </a:rPr>
              <a:t>1. Prostor za svaki ponuđeni odgovor treba označiti</a:t>
            </a:r>
            <a:endParaRPr lang="hr-HR" sz="2000" i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39" name="TekstniOkvir 18"/>
          <p:cNvSpPr txBox="1"/>
          <p:nvPr/>
        </p:nvSpPr>
        <p:spPr>
          <a:xfrm>
            <a:off x="4448559" y="5065199"/>
            <a:ext cx="6504309" cy="1323439"/>
          </a:xfrm>
          <a:prstGeom prst="rect">
            <a:avLst/>
          </a:prstGeom>
          <a:solidFill>
            <a:srgbClr val="FF5969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  <a:latin typeface="Tw Cen MT" panose="020B0602020104020603" pitchFamily="34" charset="-18"/>
              </a:rPr>
              <a:t>2. Kod odgovora na listiću kojeg želimo povlačiti upisati </a:t>
            </a:r>
            <a:r>
              <a:rPr lang="hr-HR" sz="2000" i="1" dirty="0">
                <a:solidFill>
                  <a:schemeClr val="bg1"/>
                </a:solidFill>
                <a:latin typeface="Tw Cen MT" panose="020B0602020104020603" pitchFamily="34" charset="-18"/>
              </a:rPr>
              <a:t>drag: </a:t>
            </a:r>
            <a:r>
              <a:rPr lang="hr-HR" sz="2000" dirty="0">
                <a:solidFill>
                  <a:schemeClr val="bg1"/>
                </a:solidFill>
                <a:latin typeface="Tw Cen MT" panose="020B0602020104020603" pitchFamily="34" charset="-18"/>
              </a:rPr>
              <a:t>i nakon toga broj</a:t>
            </a:r>
            <a:r>
              <a:rPr lang="hr-HR" sz="2000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.</a:t>
            </a:r>
            <a:endParaRPr lang="hr-HR" sz="2000" dirty="0">
              <a:solidFill>
                <a:schemeClr val="bg1"/>
              </a:solidFill>
              <a:latin typeface="Tw Cen MT" panose="020B0602020104020603" pitchFamily="34" charset="-18"/>
            </a:endParaRPr>
          </a:p>
          <a:p>
            <a:r>
              <a:rPr lang="hr-HR" sz="2000" dirty="0">
                <a:solidFill>
                  <a:schemeClr val="bg1"/>
                </a:solidFill>
                <a:latin typeface="Tw Cen MT" panose="020B0602020104020603" pitchFamily="34" charset="-18"/>
              </a:rPr>
              <a:t>Mjesto gdje želimo odvući taj odgovor označiti prostor i u njega upisati </a:t>
            </a:r>
            <a:r>
              <a:rPr lang="hr-HR" sz="2000" i="1" dirty="0">
                <a:solidFill>
                  <a:schemeClr val="bg1"/>
                </a:solidFill>
                <a:latin typeface="Tw Cen MT" panose="020B0602020104020603" pitchFamily="34" charset="-18"/>
              </a:rPr>
              <a:t>drop:</a:t>
            </a:r>
            <a:r>
              <a:rPr lang="hr-HR" sz="2000" dirty="0">
                <a:solidFill>
                  <a:schemeClr val="bg1"/>
                </a:solidFill>
                <a:latin typeface="Tw Cen MT" panose="020B0602020104020603" pitchFamily="34" charset="-18"/>
              </a:rPr>
              <a:t> i isti broj kao njegov par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2953466" y="4347453"/>
            <a:ext cx="959628" cy="4470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1" name="Elbow Connector 40"/>
          <p:cNvCxnSpPr>
            <a:stCxn id="38" idx="1"/>
          </p:cNvCxnSpPr>
          <p:nvPr/>
        </p:nvCxnSpPr>
        <p:spPr>
          <a:xfrm rot="10800000" flipH="1">
            <a:off x="2234117" y="4425042"/>
            <a:ext cx="623696" cy="1301877"/>
          </a:xfrm>
          <a:prstGeom prst="bentConnector4">
            <a:avLst>
              <a:gd name="adj1" fmla="val -36652"/>
              <a:gd name="adj2" fmla="val 98138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Elbow Connector 73"/>
          <p:cNvCxnSpPr/>
          <p:nvPr/>
        </p:nvCxnSpPr>
        <p:spPr>
          <a:xfrm flipV="1">
            <a:off x="7876047" y="4570964"/>
            <a:ext cx="517705" cy="505016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59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28BA24-99D1-4E44-98AC-50745A94AD6C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E9D2CC3-AE8C-4CF7-AC14-0BF3748D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857813" y="416217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</a:t>
            </a:r>
            <a:r>
              <a:rPr lang="hr-HR" sz="3200" dirty="0" smtClean="0">
                <a:solidFill>
                  <a:srgbClr val="FEC6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OPCIJA 6</a:t>
            </a:r>
            <a:endParaRPr lang="en-US" sz="3200" dirty="0">
              <a:solidFill>
                <a:srgbClr val="FEC6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36" y="386853"/>
            <a:ext cx="540000" cy="53999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EFA98CF0-C7D5-4BB1-AE6B-892973EDC2B3}"/>
              </a:ext>
            </a:extLst>
          </p:cNvPr>
          <p:cNvSpPr txBox="1"/>
          <p:nvPr/>
        </p:nvSpPr>
        <p:spPr>
          <a:xfrm>
            <a:off x="2594536" y="1133409"/>
            <a:ext cx="634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u="sng" dirty="0" smtClean="0">
                <a:latin typeface="Tw Cen MT" panose="020B0602020104020603" pitchFamily="34" charset="-18"/>
              </a:rPr>
              <a:t>OSMOSMJERKA</a:t>
            </a:r>
            <a:endParaRPr lang="hr-HR" sz="2400" dirty="0">
              <a:solidFill>
                <a:srgbClr val="FF5969"/>
              </a:solidFill>
              <a:latin typeface="Tw Cen MT" panose="020B0602020104020603" pitchFamily="34" charset="-1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795C74-0308-4781-BEE6-B62AE6D17152}"/>
              </a:ext>
            </a:extLst>
          </p:cNvPr>
          <p:cNvSpPr txBox="1"/>
          <p:nvPr/>
        </p:nvSpPr>
        <p:spPr>
          <a:xfrm rot="16200000">
            <a:off x="-265419" y="3212692"/>
            <a:ext cx="1992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300" b="1" dirty="0">
                <a:solidFill>
                  <a:srgbClr val="F0EEF0"/>
                </a:solidFill>
                <a:latin typeface="Tw Cen MT" panose="020B0602020104020603" pitchFamily="34" charset="0"/>
              </a:rPr>
              <a:t>preporuka</a:t>
            </a:r>
            <a:endParaRPr lang="en-US" sz="3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74633" y="1690469"/>
            <a:ext cx="87269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/>
              <a:t>Na listiću je važno izraditi osmosmjerku i upisati pojmove koje trebaju pronaći ili njihov opis.</a:t>
            </a:r>
          </a:p>
        </p:txBody>
      </p:sp>
      <p:pic>
        <p:nvPicPr>
          <p:cNvPr id="37" name="Rezervirano mjesto sadržaja 3"/>
          <p:cNvPicPr>
            <a:picLocks noChangeAspect="1"/>
          </p:cNvPicPr>
          <p:nvPr/>
        </p:nvPicPr>
        <p:blipFill rotWithShape="1">
          <a:blip r:embed="rId4"/>
          <a:srcRect l="2083" t="7989" r="4853"/>
          <a:stretch/>
        </p:blipFill>
        <p:spPr>
          <a:xfrm>
            <a:off x="3275464" y="2358692"/>
            <a:ext cx="6402117" cy="2514600"/>
          </a:xfrm>
          <a:prstGeom prst="rect">
            <a:avLst/>
          </a:prstGeom>
        </p:spPr>
      </p:pic>
      <p:sp>
        <p:nvSpPr>
          <p:cNvPr id="38" name="TekstniOkvir 5"/>
          <p:cNvSpPr txBox="1"/>
          <p:nvPr/>
        </p:nvSpPr>
        <p:spPr>
          <a:xfrm>
            <a:off x="2154189" y="5232938"/>
            <a:ext cx="3184215" cy="1015663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/>
              <a:t>1. Prostor za </a:t>
            </a:r>
            <a:r>
              <a:rPr lang="hr-HR" sz="2000" dirty="0" err="1"/>
              <a:t>osmosmjerku</a:t>
            </a:r>
            <a:r>
              <a:rPr lang="hr-HR" sz="2000" dirty="0"/>
              <a:t> treba označiti i upisati </a:t>
            </a:r>
            <a:r>
              <a:rPr lang="hr-HR" sz="2000" b="1" i="1" dirty="0" err="1">
                <a:solidFill>
                  <a:srgbClr val="FF5969"/>
                </a:solidFill>
              </a:rPr>
              <a:t>wordsearch</a:t>
            </a:r>
            <a:r>
              <a:rPr lang="hr-HR" sz="2000" b="1" i="1" dirty="0">
                <a:solidFill>
                  <a:srgbClr val="FF5969"/>
                </a:solidFill>
              </a:rPr>
              <a:t>:</a:t>
            </a:r>
          </a:p>
        </p:txBody>
      </p:sp>
      <p:sp>
        <p:nvSpPr>
          <p:cNvPr id="39" name="TekstniOkvir 6"/>
          <p:cNvSpPr txBox="1"/>
          <p:nvPr/>
        </p:nvSpPr>
        <p:spPr>
          <a:xfrm>
            <a:off x="6765741" y="5189269"/>
            <a:ext cx="3184215" cy="1323439"/>
          </a:xfrm>
          <a:prstGeom prst="rect">
            <a:avLst/>
          </a:prstGeom>
          <a:noFill/>
          <a:ln w="762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/>
              <a:t>2. U ponuđenom prozoru odrediti broj redova i stupaca te spremiti promjene klikom na </a:t>
            </a:r>
            <a:r>
              <a:rPr lang="hr-HR" sz="2000" b="1" i="1" dirty="0">
                <a:solidFill>
                  <a:srgbClr val="00A0A8"/>
                </a:solidFill>
              </a:rPr>
              <a:t>Save.</a:t>
            </a:r>
          </a:p>
        </p:txBody>
      </p:sp>
      <p:cxnSp>
        <p:nvCxnSpPr>
          <p:cNvPr id="41" name="Ravni poveznik sa strelicom 10"/>
          <p:cNvCxnSpPr>
            <a:stCxn id="39" idx="0"/>
          </p:cNvCxnSpPr>
          <p:nvPr/>
        </p:nvCxnSpPr>
        <p:spPr>
          <a:xfrm flipH="1" flipV="1">
            <a:off x="7315200" y="4143445"/>
            <a:ext cx="1042649" cy="104582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6"/>
          <p:cNvCxnSpPr>
            <a:stCxn id="38" idx="1"/>
          </p:cNvCxnSpPr>
          <p:nvPr/>
        </p:nvCxnSpPr>
        <p:spPr>
          <a:xfrm rot="10800000" flipH="1">
            <a:off x="2154188" y="2432954"/>
            <a:ext cx="4959305" cy="3307816"/>
          </a:xfrm>
          <a:prstGeom prst="bentConnector3">
            <a:avLst>
              <a:gd name="adj1" fmla="val -4610"/>
            </a:avLst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7126945" y="2467545"/>
            <a:ext cx="576000" cy="216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24226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28BA24-99D1-4E44-98AC-50745A94AD6C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E9D2CC3-AE8C-4CF7-AC14-0BF3748D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857813" y="416217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</a:t>
            </a:r>
            <a:r>
              <a:rPr lang="hr-HR" sz="3200" dirty="0" smtClean="0">
                <a:solidFill>
                  <a:srgbClr val="FEC6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OPCIJA 7</a:t>
            </a:r>
            <a:endParaRPr lang="en-US" sz="3200" dirty="0">
              <a:solidFill>
                <a:srgbClr val="FEC6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36" y="386853"/>
            <a:ext cx="540000" cy="53999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EFA98CF0-C7D5-4BB1-AE6B-892973EDC2B3}"/>
              </a:ext>
            </a:extLst>
          </p:cNvPr>
          <p:cNvSpPr txBox="1"/>
          <p:nvPr/>
        </p:nvSpPr>
        <p:spPr>
          <a:xfrm>
            <a:off x="2594536" y="1133409"/>
            <a:ext cx="634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u="sng" dirty="0" smtClean="0">
                <a:latin typeface="Tw Cen MT" panose="020B0602020104020603" pitchFamily="34" charset="-18"/>
              </a:rPr>
              <a:t>PITANJA OTVORENOG TIPA</a:t>
            </a:r>
            <a:endParaRPr lang="hr-HR" sz="2400" dirty="0">
              <a:solidFill>
                <a:srgbClr val="FF5969"/>
              </a:solidFill>
              <a:latin typeface="Tw Cen MT" panose="020B0602020104020603" pitchFamily="34" charset="-1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795C74-0308-4781-BEE6-B62AE6D17152}"/>
              </a:ext>
            </a:extLst>
          </p:cNvPr>
          <p:cNvSpPr txBox="1"/>
          <p:nvPr/>
        </p:nvSpPr>
        <p:spPr>
          <a:xfrm rot="16200000">
            <a:off x="-265419" y="3212692"/>
            <a:ext cx="1992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300" b="1" dirty="0">
                <a:solidFill>
                  <a:srgbClr val="F0EEF0"/>
                </a:solidFill>
                <a:latin typeface="Tw Cen MT" panose="020B0602020104020603" pitchFamily="34" charset="0"/>
              </a:rPr>
              <a:t>preporuka</a:t>
            </a:r>
            <a:endParaRPr lang="en-US" sz="3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09769" y="2028890"/>
            <a:ext cx="5686493" cy="369332"/>
          </a:xfrm>
          <a:prstGeom prst="rect">
            <a:avLst/>
          </a:prstGeom>
          <a:solidFill>
            <a:srgbClr val="A8D3FF"/>
          </a:solidFill>
          <a:ln w="28575">
            <a:solidFill>
              <a:srgbClr val="FF5969"/>
            </a:solidFill>
          </a:ln>
        </p:spPr>
        <p:txBody>
          <a:bodyPr wrap="none">
            <a:spAutoFit/>
          </a:bodyPr>
          <a:lstStyle/>
          <a:p>
            <a:r>
              <a:rPr lang="hr-HR" dirty="0"/>
              <a:t>1. Prostor za odgovor treba unaprijed predvidjeti na listiću.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47708" y="4963215"/>
            <a:ext cx="7234464" cy="369332"/>
          </a:xfrm>
          <a:prstGeom prst="rect">
            <a:avLst/>
          </a:prstGeom>
          <a:solidFill>
            <a:srgbClr val="A8D3FF"/>
          </a:solidFill>
          <a:ln w="28575">
            <a:solidFill>
              <a:srgbClr val="FF5969"/>
            </a:solidFill>
          </a:ln>
        </p:spPr>
        <p:txBody>
          <a:bodyPr wrap="square">
            <a:spAutoFit/>
          </a:bodyPr>
          <a:lstStyle/>
          <a:p>
            <a:r>
              <a:rPr lang="hr-HR" dirty="0"/>
              <a:t>2. Prostor za pisanje odgovora treba označiti i upisati točan tekst </a:t>
            </a:r>
            <a:r>
              <a:rPr lang="hr-HR" dirty="0" smtClean="0"/>
              <a:t>odgovora.</a:t>
            </a:r>
            <a:endParaRPr lang="hr-HR" dirty="0"/>
          </a:p>
        </p:txBody>
      </p:sp>
      <p:pic>
        <p:nvPicPr>
          <p:cNvPr id="38" name="Rezervirano mjesto sadržaj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4300" y="2934325"/>
            <a:ext cx="7341281" cy="1304925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3250932" y="3581902"/>
            <a:ext cx="1915882" cy="44702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Down Arrow 3"/>
          <p:cNvSpPr/>
          <p:nvPr/>
        </p:nvSpPr>
        <p:spPr>
          <a:xfrm rot="10800000">
            <a:off x="3996485" y="4141694"/>
            <a:ext cx="202030" cy="821521"/>
          </a:xfrm>
          <a:prstGeom prst="downArrow">
            <a:avLst/>
          </a:prstGeom>
          <a:solidFill>
            <a:srgbClr val="FF5969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9778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A5E18E8-5A3E-4F1D-8254-6193AA55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746452" y="3189607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0422D8F-B19E-425C-93A8-F750F60A06A7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278AF09-2D0C-4E81-816C-BC1D04E40DC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C2E1C67-7A8F-4EB5-AB00-3C754858084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7795C74-0308-4781-BEE6-B62AE6D17152}"/>
                </a:ext>
              </a:extLst>
            </p:cNvPr>
            <p:cNvSpPr txBox="1"/>
            <p:nvPr/>
          </p:nvSpPr>
          <p:spPr>
            <a:xfrm rot="16200000">
              <a:off x="8091629" y="3212692"/>
              <a:ext cx="199208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3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preporuka</a:t>
              </a:r>
              <a:endParaRPr lang="en-US" sz="33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5C46027-B464-4ADA-A3B8-14FF4471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857813" y="416217"/>
            <a:ext cx="7149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    </a:t>
            </a:r>
            <a:r>
              <a:rPr lang="hr-HR" sz="3200" dirty="0" smtClean="0">
                <a:solidFill>
                  <a:srgbClr val="FF5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POČETAK RADA</a:t>
            </a:r>
          </a:p>
          <a:p>
            <a:endParaRPr lang="en-US" sz="3200" dirty="0">
              <a:solidFill>
                <a:srgbClr val="03A1A4"/>
              </a:solidFill>
              <a:latin typeface="Tw Cen MT" panose="020B06020201040206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A98CF0-C7D5-4BB1-AE6B-892973EDC2B3}"/>
              </a:ext>
            </a:extLst>
          </p:cNvPr>
          <p:cNvSpPr txBox="1"/>
          <p:nvPr/>
        </p:nvSpPr>
        <p:spPr>
          <a:xfrm>
            <a:off x="2869002" y="1124103"/>
            <a:ext cx="5532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rgbClr val="5D7373"/>
                </a:solidFill>
              </a:rPr>
              <a:t>U </a:t>
            </a:r>
            <a:r>
              <a:rPr lang="hr-HR" dirty="0" smtClean="0">
                <a:solidFill>
                  <a:srgbClr val="5D7373"/>
                </a:solidFill>
                <a:latin typeface="Tw Cen MT" panose="020B0602020104020603" pitchFamily="34" charset="-18"/>
              </a:rPr>
              <a:t>tražilicu </a:t>
            </a:r>
            <a:r>
              <a:rPr lang="hr-HR" dirty="0">
                <a:solidFill>
                  <a:srgbClr val="5D7373"/>
                </a:solidFill>
                <a:latin typeface="Tw Cen MT" panose="020B0602020104020603" pitchFamily="34" charset="-18"/>
              </a:rPr>
              <a:t>upisati </a:t>
            </a:r>
            <a:r>
              <a:rPr lang="hr-HR" dirty="0">
                <a:solidFill>
                  <a:srgbClr val="FF5969"/>
                </a:solidFill>
                <a:latin typeface="Tw Cen MT" panose="020B0602020104020603" pitchFamily="34" charset="-18"/>
                <a:hlinkClick r:id="rId3"/>
              </a:rPr>
              <a:t>https://www.liveworksheets.com/</a:t>
            </a:r>
            <a:r>
              <a:rPr lang="hr-HR" dirty="0">
                <a:solidFill>
                  <a:srgbClr val="FF5969"/>
                </a:solidFill>
                <a:latin typeface="Tw Cen MT" panose="020B0602020104020603" pitchFamily="34" charset="-18"/>
              </a:rPr>
              <a:t> </a:t>
            </a:r>
          </a:p>
          <a:p>
            <a:pPr algn="ctr"/>
            <a:endParaRPr lang="en-US" dirty="0">
              <a:solidFill>
                <a:srgbClr val="5D7373"/>
              </a:solidFill>
              <a:latin typeface="Tw Cen MT" panose="020B0602020104020603" pitchFamily="34" charset="0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29" t="9007" r="40690" b="73346"/>
          <a:stretch/>
        </p:blipFill>
        <p:spPr>
          <a:xfrm>
            <a:off x="2840425" y="1648721"/>
            <a:ext cx="7365011" cy="1259962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8681" t="9206" r="65" b="73147"/>
          <a:stretch/>
        </p:blipFill>
        <p:spPr>
          <a:xfrm>
            <a:off x="4389569" y="3210414"/>
            <a:ext cx="5815867" cy="131954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943676" y="5149787"/>
            <a:ext cx="902420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Prednost online interaktivnih listića – ŠTEDE PAPIR, BOJU I VRIJEME</a:t>
            </a:r>
            <a:r>
              <a:rPr lang="hr-HR" sz="2000" dirty="0" smtClean="0">
                <a:solidFill>
                  <a:srgbClr val="5D7373"/>
                </a:solidFill>
                <a:latin typeface="Tw Cen MT" panose="020B0602020104020603" pitchFamily="34" charset="-18"/>
              </a:rPr>
              <a:t>.</a:t>
            </a:r>
          </a:p>
          <a:p>
            <a:endParaRPr lang="hr-HR" sz="2000" dirty="0" smtClean="0">
              <a:solidFill>
                <a:srgbClr val="5D7373"/>
              </a:solidFill>
              <a:latin typeface="Tw Cen MT" panose="020B0602020104020603" pitchFamily="34" charset="-18"/>
            </a:endParaRPr>
          </a:p>
          <a:p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Prema podacima s web stranice (siječanj 2019.) registriranih učitelja: 63433, </a:t>
            </a:r>
          </a:p>
          <a:p>
            <a:r>
              <a:rPr lang="hr-HR" sz="2000" dirty="0" smtClean="0">
                <a:solidFill>
                  <a:srgbClr val="5D7373"/>
                </a:solidFill>
                <a:latin typeface="Tw Cen MT" panose="020B0602020104020603" pitchFamily="34" charset="-18"/>
              </a:rPr>
              <a:t>podijeljenih </a:t>
            </a:r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listića 5 730, a ušteđenih listova papira 378 333 = spašenih </a:t>
            </a:r>
            <a:r>
              <a:rPr lang="hr-HR" sz="2000" dirty="0" smtClean="0">
                <a:solidFill>
                  <a:srgbClr val="5D7373"/>
                </a:solidFill>
                <a:latin typeface="Tw Cen MT" panose="020B0602020104020603" pitchFamily="34" charset="-18"/>
              </a:rPr>
              <a:t>šuma.</a:t>
            </a:r>
            <a:endParaRPr lang="hr-HR" sz="2000" dirty="0">
              <a:solidFill>
                <a:srgbClr val="5D7373"/>
              </a:solidFill>
              <a:latin typeface="Tw Cen MT" panose="020B0602020104020603" pitchFamily="34" charset="-18"/>
            </a:endParaRPr>
          </a:p>
          <a:p>
            <a:endParaRPr lang="hr-HR" sz="2000" dirty="0">
              <a:solidFill>
                <a:srgbClr val="5D7373"/>
              </a:solidFill>
              <a:latin typeface="Tw Cen MT" panose="020B0602020104020603" pitchFamily="34" charset="-18"/>
            </a:endParaRPr>
          </a:p>
        </p:txBody>
      </p:sp>
      <p:pic>
        <p:nvPicPr>
          <p:cNvPr id="47" name="Slika 7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4391" y="5030395"/>
            <a:ext cx="1283492" cy="1070432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D1E1EB09-3B7F-4AD1-85F5-A963B8B7D48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75" y="393385"/>
            <a:ext cx="561442" cy="561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9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28BA24-99D1-4E44-98AC-50745A94AD6C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E9D2CC3-AE8C-4CF7-AC14-0BF3748D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857813" y="416217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</a:t>
            </a:r>
            <a:r>
              <a:rPr lang="hr-HR" sz="3200" dirty="0" smtClean="0">
                <a:solidFill>
                  <a:srgbClr val="FEC6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OPCIJA 8</a:t>
            </a:r>
            <a:endParaRPr lang="en-US" sz="3200" dirty="0">
              <a:solidFill>
                <a:srgbClr val="FEC6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36" y="386853"/>
            <a:ext cx="540000" cy="53999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EFA98CF0-C7D5-4BB1-AE6B-892973EDC2B3}"/>
              </a:ext>
            </a:extLst>
          </p:cNvPr>
          <p:cNvSpPr txBox="1"/>
          <p:nvPr/>
        </p:nvSpPr>
        <p:spPr>
          <a:xfrm>
            <a:off x="2546242" y="1039488"/>
            <a:ext cx="634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u="sng" dirty="0" smtClean="0">
                <a:latin typeface="Tw Cen MT" panose="020B0602020104020603" pitchFamily="34" charset="-18"/>
              </a:rPr>
              <a:t>LISTENING</a:t>
            </a:r>
            <a:r>
              <a:rPr lang="hr-HR" sz="2400" u="sng" dirty="0" smtClean="0">
                <a:latin typeface="Tw Cen MT" panose="020B0602020104020603" pitchFamily="34" charset="-18"/>
              </a:rPr>
              <a:t> AND SPEAKING</a:t>
            </a:r>
            <a:endParaRPr lang="hr-HR" sz="2400" dirty="0">
              <a:solidFill>
                <a:srgbClr val="FF5969"/>
              </a:solidFill>
              <a:latin typeface="Tw Cen MT" panose="020B0602020104020603" pitchFamily="34" charset="-1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795C74-0308-4781-BEE6-B62AE6D17152}"/>
              </a:ext>
            </a:extLst>
          </p:cNvPr>
          <p:cNvSpPr txBox="1"/>
          <p:nvPr/>
        </p:nvSpPr>
        <p:spPr>
          <a:xfrm rot="16200000">
            <a:off x="-265419" y="3212692"/>
            <a:ext cx="1992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300" b="1" dirty="0">
                <a:solidFill>
                  <a:srgbClr val="F0EEF0"/>
                </a:solidFill>
                <a:latin typeface="Tw Cen MT" panose="020B0602020104020603" pitchFamily="34" charset="0"/>
              </a:rPr>
              <a:t>preporuka</a:t>
            </a:r>
            <a:endParaRPr lang="en-US" sz="3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pic>
        <p:nvPicPr>
          <p:cNvPr id="37" name="Rezervirano mjesto sadržaj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705" y="1595074"/>
            <a:ext cx="5303178" cy="2568131"/>
          </a:xfrm>
          <a:prstGeom prst="rect">
            <a:avLst/>
          </a:prstGeom>
        </p:spPr>
      </p:pic>
      <p:pic>
        <p:nvPicPr>
          <p:cNvPr id="38" name="Slika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0193" y="4247509"/>
            <a:ext cx="5456045" cy="2495110"/>
          </a:xfrm>
          <a:prstGeom prst="rect">
            <a:avLst/>
          </a:prstGeom>
        </p:spPr>
      </p:pic>
      <p:sp>
        <p:nvSpPr>
          <p:cNvPr id="39" name="TekstniOkvir 6"/>
          <p:cNvSpPr txBox="1"/>
          <p:nvPr/>
        </p:nvSpPr>
        <p:spPr>
          <a:xfrm>
            <a:off x="1976349" y="2688342"/>
            <a:ext cx="1391169" cy="1015663"/>
          </a:xfrm>
          <a:prstGeom prst="rect">
            <a:avLst/>
          </a:prstGeom>
          <a:solidFill>
            <a:srgbClr val="A8D3FF"/>
          </a:solidFill>
          <a:ln w="28575">
            <a:solidFill>
              <a:srgbClr val="FEC630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-18"/>
              </a:rPr>
              <a:t>1. Potrebno označiti prostor</a:t>
            </a:r>
            <a:endParaRPr lang="hr-HR" sz="2000" i="1" dirty="0">
              <a:solidFill>
                <a:schemeClr val="accent5">
                  <a:lumMod val="50000"/>
                </a:schemeClr>
              </a:solidFill>
              <a:latin typeface="Tw Cen MT" panose="020B0602020104020603" pitchFamily="34" charset="-18"/>
            </a:endParaRPr>
          </a:p>
        </p:txBody>
      </p:sp>
      <p:sp>
        <p:nvSpPr>
          <p:cNvPr id="41" name="TekstniOkvir 8"/>
          <p:cNvSpPr txBox="1"/>
          <p:nvPr/>
        </p:nvSpPr>
        <p:spPr>
          <a:xfrm>
            <a:off x="8288758" y="2091935"/>
            <a:ext cx="1533912" cy="1323439"/>
          </a:xfrm>
          <a:prstGeom prst="rect">
            <a:avLst/>
          </a:prstGeom>
          <a:solidFill>
            <a:srgbClr val="FEC630"/>
          </a:solidFill>
          <a:ln w="28575">
            <a:solidFill>
              <a:srgbClr val="A8D3FF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  <a:latin typeface="Tw Cen MT" panose="020B0602020104020603" pitchFamily="34" charset="-18"/>
              </a:rPr>
              <a:t>3. Odaberite jezik i spremite promjene</a:t>
            </a:r>
            <a:endParaRPr lang="hr-HR" sz="2000" i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42" name="TekstniOkvir 9"/>
          <p:cNvSpPr txBox="1"/>
          <p:nvPr/>
        </p:nvSpPr>
        <p:spPr>
          <a:xfrm>
            <a:off x="8772664" y="4727600"/>
            <a:ext cx="1607433" cy="1938992"/>
          </a:xfrm>
          <a:prstGeom prst="rect">
            <a:avLst/>
          </a:prstGeom>
          <a:solidFill>
            <a:srgbClr val="FEC630"/>
          </a:solidFill>
          <a:ln w="28575">
            <a:solidFill>
              <a:srgbClr val="A8D3FF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  <a:latin typeface="Tw Cen MT" panose="020B0602020104020603" pitchFamily="34" charset="-18"/>
              </a:rPr>
              <a:t>4. Označite točan odgovor (upišite </a:t>
            </a:r>
            <a:r>
              <a:rPr lang="hr-HR" sz="2000" i="1" dirty="0" err="1">
                <a:solidFill>
                  <a:schemeClr val="bg1"/>
                </a:solidFill>
                <a:latin typeface="Tw Cen MT" panose="020B0602020104020603" pitchFamily="34" charset="-18"/>
              </a:rPr>
              <a:t>select:no</a:t>
            </a:r>
            <a:r>
              <a:rPr lang="hr-HR" sz="2000" dirty="0">
                <a:solidFill>
                  <a:schemeClr val="bg1"/>
                </a:solidFill>
                <a:latin typeface="Tw Cen MT" panose="020B0602020104020603" pitchFamily="34" charset="-18"/>
              </a:rPr>
              <a:t> ili </a:t>
            </a:r>
            <a:r>
              <a:rPr lang="hr-HR" sz="2000" i="1" dirty="0" err="1">
                <a:solidFill>
                  <a:schemeClr val="bg1"/>
                </a:solidFill>
                <a:latin typeface="Tw Cen MT" panose="020B0602020104020603" pitchFamily="34" charset="-18"/>
              </a:rPr>
              <a:t>select:yes</a:t>
            </a:r>
            <a:r>
              <a:rPr lang="hr-HR" sz="2000" dirty="0">
                <a:solidFill>
                  <a:schemeClr val="bg1"/>
                </a:solidFill>
                <a:latin typeface="Tw Cen MT" panose="020B0602020104020603" pitchFamily="34" charset="-18"/>
              </a:rPr>
              <a:t>)</a:t>
            </a:r>
            <a:endParaRPr lang="hr-HR" sz="2000" i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cxnSp>
        <p:nvCxnSpPr>
          <p:cNvPr id="43" name="Ravni poveznik sa strelicom 11"/>
          <p:cNvCxnSpPr>
            <a:stCxn id="39" idx="0"/>
          </p:cNvCxnSpPr>
          <p:nvPr/>
        </p:nvCxnSpPr>
        <p:spPr>
          <a:xfrm flipV="1">
            <a:off x="2671934" y="2432954"/>
            <a:ext cx="1017459" cy="255388"/>
          </a:xfrm>
          <a:prstGeom prst="straightConnector1">
            <a:avLst/>
          </a:prstGeom>
          <a:ln w="38100">
            <a:solidFill>
              <a:srgbClr val="FF59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ni poveznik sa strelicom 16"/>
          <p:cNvCxnSpPr>
            <a:stCxn id="41" idx="1"/>
          </p:cNvCxnSpPr>
          <p:nvPr/>
        </p:nvCxnSpPr>
        <p:spPr>
          <a:xfrm flipH="1">
            <a:off x="4953840" y="2753655"/>
            <a:ext cx="3334918" cy="799595"/>
          </a:xfrm>
          <a:prstGeom prst="straightConnector1">
            <a:avLst/>
          </a:prstGeom>
          <a:ln w="38100">
            <a:solidFill>
              <a:srgbClr val="FF59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avni poveznik sa strelicom 18"/>
          <p:cNvCxnSpPr>
            <a:stCxn id="42" idx="1"/>
          </p:cNvCxnSpPr>
          <p:nvPr/>
        </p:nvCxnSpPr>
        <p:spPr>
          <a:xfrm flipH="1">
            <a:off x="5620871" y="5697096"/>
            <a:ext cx="3151793" cy="6095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vni poveznik sa strelicom 20"/>
          <p:cNvCxnSpPr>
            <a:stCxn id="42" idx="1"/>
          </p:cNvCxnSpPr>
          <p:nvPr/>
        </p:nvCxnSpPr>
        <p:spPr>
          <a:xfrm flipH="1">
            <a:off x="7301753" y="5697096"/>
            <a:ext cx="1470911" cy="6095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3689394" y="2323308"/>
            <a:ext cx="3398434" cy="197611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0" name="TekstniOkvir 7"/>
          <p:cNvSpPr txBox="1"/>
          <p:nvPr/>
        </p:nvSpPr>
        <p:spPr>
          <a:xfrm>
            <a:off x="1962409" y="4054277"/>
            <a:ext cx="1918506" cy="1938992"/>
          </a:xfrm>
          <a:prstGeom prst="rect">
            <a:avLst/>
          </a:prstGeom>
          <a:solidFill>
            <a:srgbClr val="A8D3FF"/>
          </a:solidFill>
          <a:ln w="28575">
            <a:solidFill>
              <a:srgbClr val="FEC630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-18"/>
              </a:rPr>
              <a:t>2. U prostor upišite </a:t>
            </a:r>
            <a:r>
              <a:rPr lang="hr-HR" sz="2000" b="1" i="1" dirty="0" err="1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-18"/>
              </a:rPr>
              <a:t>listen</a:t>
            </a:r>
            <a:r>
              <a:rPr lang="hr-HR" sz="2000" b="1" i="1" dirty="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-18"/>
              </a:rPr>
              <a:t>:</a:t>
            </a:r>
            <a:r>
              <a:rPr lang="hr-HR" sz="2000" dirty="0">
                <a:solidFill>
                  <a:schemeClr val="accent5">
                    <a:lumMod val="50000"/>
                  </a:schemeClr>
                </a:solidFill>
                <a:latin typeface="Tw Cen MT" panose="020B0602020104020603" pitchFamily="34" charset="-18"/>
              </a:rPr>
              <a:t> a nakon toga rečenicu koju će pretvarač izgovarati</a:t>
            </a:r>
            <a:endParaRPr lang="hr-HR" sz="2000" i="1" dirty="0">
              <a:solidFill>
                <a:schemeClr val="accent5">
                  <a:lumMod val="50000"/>
                </a:schemeClr>
              </a:solidFill>
              <a:latin typeface="Tw Cen MT" panose="020B0602020104020603" pitchFamily="34" charset="-18"/>
            </a:endParaRPr>
          </a:p>
        </p:txBody>
      </p:sp>
      <p:cxnSp>
        <p:nvCxnSpPr>
          <p:cNvPr id="44" name="Ravni poveznik sa strelicom 13"/>
          <p:cNvCxnSpPr/>
          <p:nvPr/>
        </p:nvCxnSpPr>
        <p:spPr>
          <a:xfrm flipV="1">
            <a:off x="3451724" y="2516730"/>
            <a:ext cx="544771" cy="1537547"/>
          </a:xfrm>
          <a:prstGeom prst="straightConnector1">
            <a:avLst/>
          </a:prstGeom>
          <a:ln w="38100">
            <a:solidFill>
              <a:srgbClr val="FF59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0587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38E6734-F7ED-4197-AE1C-DE222063D26D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7FF06C6-EDB2-4E2A-B33F-9667DAB48738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D389168-73D4-4CCF-B806-15F4C9CFBC65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D36EBE0-2C84-494E-9C0B-54A6EFA86DA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FE3F6E56-804E-434E-AD42-D62A42CB3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08D727C-49D3-4C59-91D3-816C0DD22E21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A369AF8C-7DC3-4D77-B3F1-5B8A444D2822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A173B44-EE6F-4236-9AB2-49524EA553D7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40A12D7-9F13-43EC-95DE-B85ADBCAA6B6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BA271034-9DEF-432C-A1F3-B6470D2555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7728BA24-99D1-4E44-98AC-50745A94AD6C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1079FD4E-778D-428A-B08F-1B97893971C7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7DB4514-65BA-420D-BBB3-CCF0A5B397C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86CE46E-7143-4535-BF09-36D36B082851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4E9D2CC3-AE8C-4CF7-AC14-0BF3748D631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704DBF9-F2DF-4744-9CBE-8384BF790E0F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D409FCBC-490E-4134-BE82-9429CE5AB00A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484E2370-4D03-4FD0-B29C-F763767296D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E5F8F51-D3FD-42A1-8372-1B4B1B7C336A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05E43CA3-886C-4010-B3E2-837CCC6F51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87E322DA-3D39-4A36-A521-33E75DDBFF71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831F8BD9-F71B-4D2D-8A60-61BABDC384BB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470067C-2D0B-4A65-B940-C052473E942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66B5D93C-8112-48DA-975B-9DDD27DEADD9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36FD3106-E967-44D6-AB4D-A0DA183F7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3E930874-288B-4537-8AA6-A601044D9580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225CDF0F-0FD1-40B0-BD29-F7D200A3A066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02216B9-43DC-4135-9F3E-7EFEAD2EB420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37342E0B-2429-4B98-AF6A-1DB087CBDE8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29879508-5AD7-4FE2-AD55-8AF69ECDBE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857813" y="416217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</a:t>
            </a:r>
            <a:r>
              <a:rPr lang="hr-HR" sz="3200" dirty="0" smtClean="0">
                <a:solidFill>
                  <a:srgbClr val="FEC63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OPCIJA 8</a:t>
            </a:r>
            <a:endParaRPr lang="en-US" sz="3200" dirty="0">
              <a:solidFill>
                <a:srgbClr val="FEC6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84" name="Picture 83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36" y="386853"/>
            <a:ext cx="540000" cy="539998"/>
          </a:xfrm>
          <a:prstGeom prst="rect">
            <a:avLst/>
          </a:prstGeom>
        </p:spPr>
      </p:pic>
      <p:sp>
        <p:nvSpPr>
          <p:cNvPr id="85" name="TextBox 84">
            <a:extLst>
              <a:ext uri="{FF2B5EF4-FFF2-40B4-BE49-F238E27FC236}">
                <a16:creationId xmlns:a16="http://schemas.microsoft.com/office/drawing/2014/main" id="{EFA98CF0-C7D5-4BB1-AE6B-892973EDC2B3}"/>
              </a:ext>
            </a:extLst>
          </p:cNvPr>
          <p:cNvSpPr txBox="1"/>
          <p:nvPr/>
        </p:nvSpPr>
        <p:spPr>
          <a:xfrm>
            <a:off x="2546242" y="1039488"/>
            <a:ext cx="6341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u="sng" dirty="0" smtClean="0">
                <a:latin typeface="Tw Cen MT" panose="020B0602020104020603" pitchFamily="34" charset="-18"/>
              </a:rPr>
              <a:t>LISTENING AND </a:t>
            </a:r>
            <a:r>
              <a:rPr lang="hr-HR" sz="2400" b="1" u="sng" dirty="0" smtClean="0">
                <a:latin typeface="Tw Cen MT" panose="020B0602020104020603" pitchFamily="34" charset="-18"/>
              </a:rPr>
              <a:t>SPEAKING</a:t>
            </a:r>
            <a:endParaRPr lang="hr-HR" sz="2400" b="1" dirty="0">
              <a:solidFill>
                <a:srgbClr val="FF5969"/>
              </a:solidFill>
              <a:latin typeface="Tw Cen MT" panose="020B0602020104020603" pitchFamily="34" charset="-1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7795C74-0308-4781-BEE6-B62AE6D17152}"/>
              </a:ext>
            </a:extLst>
          </p:cNvPr>
          <p:cNvSpPr txBox="1"/>
          <p:nvPr/>
        </p:nvSpPr>
        <p:spPr>
          <a:xfrm rot="16200000">
            <a:off x="-265419" y="3212692"/>
            <a:ext cx="1992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300" b="1" dirty="0">
                <a:solidFill>
                  <a:srgbClr val="F0EEF0"/>
                </a:solidFill>
                <a:latin typeface="Tw Cen MT" panose="020B0602020104020603" pitchFamily="34" charset="0"/>
              </a:rPr>
              <a:t>preporuka</a:t>
            </a:r>
            <a:endParaRPr lang="en-US" sz="3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39" name="TekstniOkvir 6"/>
          <p:cNvSpPr txBox="1"/>
          <p:nvPr/>
        </p:nvSpPr>
        <p:spPr>
          <a:xfrm>
            <a:off x="2124050" y="1610799"/>
            <a:ext cx="3200986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chemeClr val="bg1"/>
                </a:solidFill>
                <a:latin typeface="Tw Cen MT" panose="020B0602020104020603" pitchFamily="34" charset="-18"/>
              </a:rPr>
              <a:t>1. Potrebno označiti </a:t>
            </a:r>
            <a:r>
              <a:rPr lang="hr-HR" sz="2000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prostor.</a:t>
            </a:r>
            <a:endParaRPr lang="hr-HR" sz="2000" i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40" name="TekstniOkvir 7"/>
          <p:cNvSpPr txBox="1"/>
          <p:nvPr/>
        </p:nvSpPr>
        <p:spPr>
          <a:xfrm>
            <a:off x="2083827" y="5770491"/>
            <a:ext cx="5140744" cy="70788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chemeClr val="bg1"/>
                </a:solidFill>
                <a:latin typeface="Tw Cen MT" panose="020B0602020104020603" pitchFamily="34" charset="-18"/>
              </a:rPr>
              <a:t>2. U prostor upišite speak: </a:t>
            </a:r>
            <a:r>
              <a:rPr lang="hr-HR" sz="2000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a </a:t>
            </a:r>
            <a:r>
              <a:rPr lang="hr-HR" sz="2000" dirty="0">
                <a:solidFill>
                  <a:schemeClr val="bg1"/>
                </a:solidFill>
                <a:latin typeface="Tw Cen MT" panose="020B0602020104020603" pitchFamily="34" charset="-18"/>
              </a:rPr>
              <a:t>nakon toga rečenicu koju </a:t>
            </a:r>
            <a:r>
              <a:rPr lang="hr-HR" sz="2000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učenik </a:t>
            </a:r>
            <a:r>
              <a:rPr lang="hr-HR" sz="2000" dirty="0">
                <a:solidFill>
                  <a:schemeClr val="bg1"/>
                </a:solidFill>
                <a:latin typeface="Tw Cen MT" panose="020B0602020104020603" pitchFamily="34" charset="-18"/>
              </a:rPr>
              <a:t>mora </a:t>
            </a:r>
            <a:r>
              <a:rPr lang="hr-HR" sz="2000" dirty="0" smtClean="0">
                <a:solidFill>
                  <a:schemeClr val="bg1"/>
                </a:solidFill>
                <a:latin typeface="Tw Cen MT" panose="020B0602020104020603" pitchFamily="34" charset="-18"/>
              </a:rPr>
              <a:t>izgovoriti.</a:t>
            </a:r>
            <a:endParaRPr lang="hr-HR" sz="2000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pic>
        <p:nvPicPr>
          <p:cNvPr id="48" name="Rezervirano mjesto sadržaj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6516" y="2193930"/>
            <a:ext cx="7322282" cy="3399886"/>
          </a:xfrm>
          <a:prstGeom prst="rect">
            <a:avLst/>
          </a:prstGeom>
        </p:spPr>
      </p:pic>
      <p:cxnSp>
        <p:nvCxnSpPr>
          <p:cNvPr id="44" name="Ravni poveznik sa strelicom 13"/>
          <p:cNvCxnSpPr/>
          <p:nvPr/>
        </p:nvCxnSpPr>
        <p:spPr>
          <a:xfrm flipH="1" flipV="1">
            <a:off x="6277513" y="5136777"/>
            <a:ext cx="3176714" cy="633712"/>
          </a:xfrm>
          <a:prstGeom prst="straightConnector1">
            <a:avLst/>
          </a:prstGeom>
          <a:ln w="38100">
            <a:solidFill>
              <a:srgbClr val="FF59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ounded Rectangle 73"/>
          <p:cNvSpPr/>
          <p:nvPr/>
        </p:nvSpPr>
        <p:spPr>
          <a:xfrm>
            <a:off x="3124233" y="2962993"/>
            <a:ext cx="5109411" cy="254249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cxnSp>
        <p:nvCxnSpPr>
          <p:cNvPr id="45" name="Ravni poveznik sa strelicom 16"/>
          <p:cNvCxnSpPr>
            <a:stCxn id="40" idx="0"/>
          </p:cNvCxnSpPr>
          <p:nvPr/>
        </p:nvCxnSpPr>
        <p:spPr>
          <a:xfrm flipH="1" flipV="1">
            <a:off x="3648933" y="3247471"/>
            <a:ext cx="1005266" cy="2523020"/>
          </a:xfrm>
          <a:prstGeom prst="straightConnector1">
            <a:avLst/>
          </a:prstGeom>
          <a:ln w="38100">
            <a:solidFill>
              <a:srgbClr val="FF59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kstniOkvir 8"/>
          <p:cNvSpPr txBox="1"/>
          <p:nvPr/>
        </p:nvSpPr>
        <p:spPr>
          <a:xfrm>
            <a:off x="8132505" y="5799159"/>
            <a:ext cx="2643445" cy="707886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chemeClr val="bg1"/>
                </a:solidFill>
                <a:latin typeface="Tw Cen MT" panose="020B0602020104020603" pitchFamily="34" charset="-18"/>
              </a:rPr>
              <a:t>3. Odaberite jezik i spremite promjene</a:t>
            </a:r>
            <a:endParaRPr lang="hr-HR" sz="2000" i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6" name="Bent Arrow 5"/>
          <p:cNvSpPr/>
          <p:nvPr/>
        </p:nvSpPr>
        <p:spPr>
          <a:xfrm rot="5400000">
            <a:off x="5581262" y="1506086"/>
            <a:ext cx="1180891" cy="1556259"/>
          </a:xfrm>
          <a:prstGeom prst="bentArrow">
            <a:avLst>
              <a:gd name="adj1" fmla="val 8956"/>
              <a:gd name="adj2" fmla="val 8981"/>
              <a:gd name="adj3" fmla="val 12474"/>
              <a:gd name="adj4" fmla="val 58189"/>
            </a:avLst>
          </a:prstGeom>
          <a:solidFill>
            <a:srgbClr val="FF5969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14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212693"/>
              <a:ext cx="199208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3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preporuka</a:t>
              </a:r>
              <a:endParaRPr lang="en-US" sz="33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064440" y="414203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</a:t>
            </a:r>
            <a:r>
              <a:rPr lang="hr-HR" sz="3200" dirty="0" smtClean="0">
                <a:solidFill>
                  <a:srgbClr val="5D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SPREMANJE URATKA</a:t>
            </a:r>
            <a:endParaRPr lang="en-US" sz="3200" dirty="0">
              <a:solidFill>
                <a:srgbClr val="5D7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63" y="384839"/>
            <a:ext cx="540000" cy="539998"/>
          </a:xfrm>
          <a:prstGeom prst="rect">
            <a:avLst/>
          </a:prstGeom>
        </p:spPr>
      </p:pic>
      <p:pic>
        <p:nvPicPr>
          <p:cNvPr id="68" name="Rezervirano mjesto sadržaj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1429" y="2004738"/>
            <a:ext cx="5437141" cy="2848518"/>
          </a:xfrm>
          <a:prstGeom prst="rect">
            <a:avLst/>
          </a:prstGeom>
        </p:spPr>
      </p:pic>
      <p:sp>
        <p:nvSpPr>
          <p:cNvPr id="69" name="TekstniOkvir 6"/>
          <p:cNvSpPr txBox="1"/>
          <p:nvPr/>
        </p:nvSpPr>
        <p:spPr>
          <a:xfrm>
            <a:off x="1544556" y="1257029"/>
            <a:ext cx="8470885" cy="40011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Za spremanje izrađenog listića potrebno je u alatnoj traci odabrati ikonu</a:t>
            </a:r>
            <a:endParaRPr lang="hr-HR" sz="2000" i="1" dirty="0">
              <a:solidFill>
                <a:srgbClr val="5D7373"/>
              </a:solidFill>
              <a:latin typeface="Tw Cen MT" panose="020B0602020104020603" pitchFamily="34" charset="-18"/>
            </a:endParaRPr>
          </a:p>
        </p:txBody>
      </p:sp>
      <p:sp>
        <p:nvSpPr>
          <p:cNvPr id="81" name="TekstniOkvir 7"/>
          <p:cNvSpPr txBox="1"/>
          <p:nvPr/>
        </p:nvSpPr>
        <p:spPr>
          <a:xfrm>
            <a:off x="1547346" y="4463644"/>
            <a:ext cx="3306851" cy="707886"/>
          </a:xfrm>
          <a:prstGeom prst="rect">
            <a:avLst/>
          </a:prstGeom>
          <a:solidFill>
            <a:srgbClr val="A8D3FF"/>
          </a:solidFill>
          <a:ln w="28575">
            <a:solidFill>
              <a:srgbClr val="5D737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Odaberite ako želite da Vaš listić bude javno </a:t>
            </a:r>
            <a:r>
              <a:rPr lang="hr-HR" sz="2000" dirty="0" smtClean="0">
                <a:solidFill>
                  <a:srgbClr val="5D7373"/>
                </a:solidFill>
                <a:latin typeface="Tw Cen MT" panose="020B0602020104020603" pitchFamily="34" charset="-18"/>
              </a:rPr>
              <a:t>dostupan.</a:t>
            </a:r>
            <a:endParaRPr lang="hr-HR" sz="2000" i="1" dirty="0">
              <a:solidFill>
                <a:srgbClr val="5D7373"/>
              </a:solidFill>
              <a:latin typeface="Tw Cen MT" panose="020B0602020104020603" pitchFamily="34" charset="-18"/>
            </a:endParaRPr>
          </a:p>
        </p:txBody>
      </p:sp>
      <p:sp>
        <p:nvSpPr>
          <p:cNvPr id="82" name="TekstniOkvir 9"/>
          <p:cNvSpPr txBox="1"/>
          <p:nvPr/>
        </p:nvSpPr>
        <p:spPr>
          <a:xfrm>
            <a:off x="6204590" y="4450614"/>
            <a:ext cx="3573685" cy="707886"/>
          </a:xfrm>
          <a:prstGeom prst="rect">
            <a:avLst/>
          </a:prstGeom>
          <a:solidFill>
            <a:srgbClr val="A8D3FF"/>
          </a:solidFill>
          <a:ln w="28575">
            <a:solidFill>
              <a:srgbClr val="5D737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Odaberite ako želite da Vaš listić bude dostupan samo </a:t>
            </a:r>
            <a:r>
              <a:rPr lang="hr-HR" sz="2000" dirty="0" smtClean="0">
                <a:solidFill>
                  <a:srgbClr val="5D7373"/>
                </a:solidFill>
                <a:latin typeface="Tw Cen MT" panose="020B0602020104020603" pitchFamily="34" charset="-18"/>
              </a:rPr>
              <a:t>vama.</a:t>
            </a:r>
            <a:endParaRPr lang="hr-HR" sz="2000" i="1" dirty="0">
              <a:solidFill>
                <a:srgbClr val="5D7373"/>
              </a:solidFill>
              <a:latin typeface="Tw Cen MT" panose="020B0602020104020603" pitchFamily="34" charset="-18"/>
            </a:endParaRPr>
          </a:p>
        </p:txBody>
      </p:sp>
      <p:sp>
        <p:nvSpPr>
          <p:cNvPr id="83" name="TekstniOkvir 17"/>
          <p:cNvSpPr txBox="1"/>
          <p:nvPr/>
        </p:nvSpPr>
        <p:spPr>
          <a:xfrm>
            <a:off x="2099291" y="5741778"/>
            <a:ext cx="7993418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52C9BD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Dijeljenjem osobnih digitalnih obrazovnih sadržaja potičemo kulturu dijeljenja.</a:t>
            </a:r>
            <a:endParaRPr lang="hr-HR" sz="2000" i="1" dirty="0">
              <a:solidFill>
                <a:srgbClr val="5D7373"/>
              </a:solidFill>
              <a:latin typeface="Tw Cen MT" panose="020B0602020104020603" pitchFamily="34" charset="-18"/>
            </a:endParaRPr>
          </a:p>
        </p:txBody>
      </p:sp>
      <p:sp>
        <p:nvSpPr>
          <p:cNvPr id="2" name="Flowchart: Alternate Process 1"/>
          <p:cNvSpPr/>
          <p:nvPr/>
        </p:nvSpPr>
        <p:spPr>
          <a:xfrm>
            <a:off x="3738282" y="2914168"/>
            <a:ext cx="1842247" cy="1173738"/>
          </a:xfrm>
          <a:prstGeom prst="flowChartAlternateProcess">
            <a:avLst/>
          </a:prstGeom>
          <a:noFill/>
          <a:ln w="57150">
            <a:solidFill>
              <a:srgbClr val="FF5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4" name="Flowchart: Alternate Process 83"/>
          <p:cNvSpPr/>
          <p:nvPr/>
        </p:nvSpPr>
        <p:spPr>
          <a:xfrm>
            <a:off x="5870056" y="2914168"/>
            <a:ext cx="1842247" cy="1173738"/>
          </a:xfrm>
          <a:prstGeom prst="flowChartAlternateProcess">
            <a:avLst/>
          </a:prstGeom>
          <a:noFill/>
          <a:ln w="57150">
            <a:solidFill>
              <a:srgbClr val="FF5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Curved Down Arrow 2"/>
          <p:cNvSpPr/>
          <p:nvPr/>
        </p:nvSpPr>
        <p:spPr>
          <a:xfrm>
            <a:off x="5438957" y="3063086"/>
            <a:ext cx="572671" cy="309823"/>
          </a:xfrm>
          <a:prstGeom prst="curvedDownArrow">
            <a:avLst/>
          </a:prstGeom>
          <a:solidFill>
            <a:srgbClr val="FF0000"/>
          </a:solidFill>
          <a:ln>
            <a:solidFill>
              <a:srgbClr val="5D7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  <p:sp>
        <p:nvSpPr>
          <p:cNvPr id="85" name="Curved Down Arrow 84"/>
          <p:cNvSpPr/>
          <p:nvPr/>
        </p:nvSpPr>
        <p:spPr>
          <a:xfrm flipH="1" flipV="1">
            <a:off x="5443998" y="3471420"/>
            <a:ext cx="572671" cy="306650"/>
          </a:xfrm>
          <a:prstGeom prst="curvedDownArrow">
            <a:avLst/>
          </a:prstGeom>
          <a:solidFill>
            <a:srgbClr val="FF0000"/>
          </a:solidFill>
          <a:ln>
            <a:solidFill>
              <a:srgbClr val="5D737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20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212693"/>
              <a:ext cx="199208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3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preporuka</a:t>
              </a:r>
              <a:endParaRPr lang="en-US" sz="33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064440" y="414203"/>
            <a:ext cx="82924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</a:t>
            </a:r>
            <a:r>
              <a:rPr lang="hr-HR" sz="3200" dirty="0" smtClean="0">
                <a:solidFill>
                  <a:srgbClr val="5D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JAVNO DIJELJENJE DIGITALNOG MATERIJALA</a:t>
            </a:r>
            <a:endParaRPr lang="en-US" sz="3200" dirty="0">
              <a:solidFill>
                <a:srgbClr val="5D7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63" y="384839"/>
            <a:ext cx="540000" cy="539998"/>
          </a:xfrm>
          <a:prstGeom prst="rect">
            <a:avLst/>
          </a:prstGeom>
        </p:spPr>
      </p:pic>
      <p:sp>
        <p:nvSpPr>
          <p:cNvPr id="35" name="TekstniOkvir 6"/>
          <p:cNvSpPr txBox="1"/>
          <p:nvPr/>
        </p:nvSpPr>
        <p:spPr>
          <a:xfrm>
            <a:off x="1547346" y="1254942"/>
            <a:ext cx="2664373" cy="317009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Kod javnog objavljivanja </a:t>
            </a:r>
            <a:r>
              <a:rPr lang="hr-HR" sz="2000" dirty="0" smtClean="0">
                <a:solidFill>
                  <a:srgbClr val="5D7373"/>
                </a:solidFill>
                <a:latin typeface="Tw Cen MT" panose="020B0602020104020603" pitchFamily="34" charset="-18"/>
              </a:rPr>
              <a:t> izrađenog </a:t>
            </a:r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digitalnog nastavnog sadržaja potrebno ga je opisati i popuniti podatke: naslov, jezik, predmet/područje, razred, ključne pojmove, uzrast i kraći opis.</a:t>
            </a:r>
            <a:endParaRPr lang="hr-HR" sz="2000" i="1" dirty="0">
              <a:solidFill>
                <a:srgbClr val="5D7373"/>
              </a:solidFill>
              <a:latin typeface="Tw Cen MT" panose="020B0602020104020603" pitchFamily="34" charset="-18"/>
            </a:endParaRPr>
          </a:p>
          <a:p>
            <a:endParaRPr lang="hr-HR" sz="2000" i="1" dirty="0">
              <a:solidFill>
                <a:srgbClr val="5D7373"/>
              </a:solidFill>
              <a:latin typeface="Tw Cen MT" panose="020B0602020104020603" pitchFamily="34" charset="-18"/>
            </a:endParaRPr>
          </a:p>
        </p:txBody>
      </p:sp>
      <p:pic>
        <p:nvPicPr>
          <p:cNvPr id="36" name="Rezervirano mjesto sadržaja 3"/>
          <p:cNvPicPr>
            <a:picLocks noChangeAspect="1"/>
          </p:cNvPicPr>
          <p:nvPr/>
        </p:nvPicPr>
        <p:blipFill rotWithShape="1">
          <a:blip r:embed="rId4"/>
          <a:srcRect l="1859" t="225" b="2217"/>
          <a:stretch/>
        </p:blipFill>
        <p:spPr>
          <a:xfrm>
            <a:off x="4303059" y="1264024"/>
            <a:ext cx="5054810" cy="3939988"/>
          </a:xfrm>
          <a:prstGeom prst="rect">
            <a:avLst/>
          </a:prstGeom>
        </p:spPr>
      </p:pic>
      <p:pic>
        <p:nvPicPr>
          <p:cNvPr id="37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5509" y="4331128"/>
            <a:ext cx="3486150" cy="2219325"/>
          </a:xfrm>
          <a:prstGeom prst="rect">
            <a:avLst/>
          </a:prstGeom>
          <a:ln>
            <a:solidFill>
              <a:srgbClr val="A8D3FF"/>
            </a:solidFill>
          </a:ln>
        </p:spPr>
      </p:pic>
      <p:sp>
        <p:nvSpPr>
          <p:cNvPr id="38" name="TekstniOkvir 10"/>
          <p:cNvSpPr txBox="1"/>
          <p:nvPr/>
        </p:nvSpPr>
        <p:spPr>
          <a:xfrm>
            <a:off x="6533371" y="5370594"/>
            <a:ext cx="3905901" cy="1015663"/>
          </a:xfrm>
          <a:prstGeom prst="rect">
            <a:avLst/>
          </a:prstGeom>
          <a:solidFill>
            <a:srgbClr val="FEC630"/>
          </a:solidFill>
          <a:ln>
            <a:solidFill>
              <a:srgbClr val="5D7373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w Cen MT" panose="020B0602020104020603" pitchFamily="34" charset="-18"/>
              </a:rPr>
              <a:t>Označite želite li materijal podijeliti i kao pdf i dopuštate li ugrađivanje izrađenog DOS-a u web </a:t>
            </a:r>
            <a:r>
              <a:rPr lang="hr-HR" sz="2000" dirty="0" smtClean="0">
                <a:latin typeface="Tw Cen MT" panose="020B0602020104020603" pitchFamily="34" charset="-18"/>
              </a:rPr>
              <a:t>stranice.</a:t>
            </a:r>
            <a:endParaRPr lang="hr-HR" sz="2000" i="1" dirty="0">
              <a:latin typeface="Tw Cen MT" panose="020B0602020104020603" pitchFamily="34" charset="-18"/>
            </a:endParaRPr>
          </a:p>
        </p:txBody>
      </p:sp>
      <p:cxnSp>
        <p:nvCxnSpPr>
          <p:cNvPr id="39" name="Ravni poveznik sa strelicom 13"/>
          <p:cNvCxnSpPr/>
          <p:nvPr/>
        </p:nvCxnSpPr>
        <p:spPr>
          <a:xfrm flipH="1">
            <a:off x="2418311" y="5679983"/>
            <a:ext cx="4115057" cy="0"/>
          </a:xfrm>
          <a:prstGeom prst="straightConnector1">
            <a:avLst/>
          </a:prstGeom>
          <a:ln w="28575">
            <a:solidFill>
              <a:srgbClr val="FF59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avni poveznik sa strelicom 13"/>
          <p:cNvCxnSpPr/>
          <p:nvPr/>
        </p:nvCxnSpPr>
        <p:spPr>
          <a:xfrm flipV="1">
            <a:off x="3805112" y="2432955"/>
            <a:ext cx="2030998" cy="224364"/>
          </a:xfrm>
          <a:prstGeom prst="straightConnector1">
            <a:avLst/>
          </a:prstGeom>
          <a:ln w="28575">
            <a:solidFill>
              <a:srgbClr val="FF59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Flowchart: Alternate Process 5"/>
          <p:cNvSpPr/>
          <p:nvPr/>
        </p:nvSpPr>
        <p:spPr>
          <a:xfrm>
            <a:off x="1505506" y="6145782"/>
            <a:ext cx="565657" cy="345814"/>
          </a:xfrm>
          <a:prstGeom prst="flowChartAlternateProcess">
            <a:avLst/>
          </a:prstGeom>
          <a:noFill/>
          <a:ln w="57150">
            <a:solidFill>
              <a:srgbClr val="FF5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6" name="TekstniOkvir 11"/>
          <p:cNvSpPr txBox="1"/>
          <p:nvPr/>
        </p:nvSpPr>
        <p:spPr>
          <a:xfrm>
            <a:off x="2901461" y="6237879"/>
            <a:ext cx="3394830" cy="400110"/>
          </a:xfrm>
          <a:prstGeom prst="rect">
            <a:avLst/>
          </a:prstGeom>
          <a:solidFill>
            <a:srgbClr val="FF5969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b="1" dirty="0"/>
              <a:t>Obavezno spremite promjene!</a:t>
            </a:r>
            <a:endParaRPr lang="hr-HR" sz="2000" b="1" i="1" dirty="0"/>
          </a:p>
        </p:txBody>
      </p:sp>
      <p:cxnSp>
        <p:nvCxnSpPr>
          <p:cNvPr id="48" name="Ravni poveznik sa strelicom 13"/>
          <p:cNvCxnSpPr/>
          <p:nvPr/>
        </p:nvCxnSpPr>
        <p:spPr>
          <a:xfrm flipH="1" flipV="1">
            <a:off x="2154191" y="6315048"/>
            <a:ext cx="725341" cy="3641"/>
          </a:xfrm>
          <a:prstGeom prst="straightConnector1">
            <a:avLst/>
          </a:prstGeom>
          <a:ln w="28575">
            <a:solidFill>
              <a:srgbClr val="FF596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78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212693"/>
              <a:ext cx="199208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3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preporuka</a:t>
              </a:r>
              <a:endParaRPr lang="en-US" sz="33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064440" y="414203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</a:t>
            </a:r>
            <a:r>
              <a:rPr lang="hr-HR" sz="3200" dirty="0" smtClean="0">
                <a:solidFill>
                  <a:srgbClr val="5D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POVEZNICA ZA DIGITALNI MATERIJAL</a:t>
            </a:r>
            <a:endParaRPr lang="en-US" sz="3200" dirty="0">
              <a:solidFill>
                <a:srgbClr val="5D7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63" y="384839"/>
            <a:ext cx="540000" cy="539998"/>
          </a:xfrm>
          <a:prstGeom prst="rect">
            <a:avLst/>
          </a:prstGeom>
        </p:spPr>
      </p:pic>
      <p:sp>
        <p:nvSpPr>
          <p:cNvPr id="69" name="TekstniOkvir 6"/>
          <p:cNvSpPr txBox="1"/>
          <p:nvPr/>
        </p:nvSpPr>
        <p:spPr>
          <a:xfrm>
            <a:off x="1544556" y="1257029"/>
            <a:ext cx="8470885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Nakon završetka spremanja generira se poveznica na izrađeni digitalni obrazovni </a:t>
            </a:r>
            <a:r>
              <a:rPr lang="hr-HR" sz="2000" dirty="0" smtClean="0">
                <a:solidFill>
                  <a:srgbClr val="5D7373"/>
                </a:solidFill>
                <a:latin typeface="Tw Cen MT" panose="020B0602020104020603" pitchFamily="34" charset="-18"/>
              </a:rPr>
              <a:t>sadržaj.</a:t>
            </a:r>
            <a:endParaRPr lang="hr-HR" sz="2000" i="1" dirty="0">
              <a:solidFill>
                <a:srgbClr val="5D7373"/>
              </a:solidFill>
              <a:latin typeface="Tw Cen MT" panose="020B0602020104020603" pitchFamily="34" charset="-18"/>
            </a:endParaRPr>
          </a:p>
        </p:txBody>
      </p:sp>
      <p:pic>
        <p:nvPicPr>
          <p:cNvPr id="40" name="Rezervirano mjesto sadržaja 3"/>
          <p:cNvPicPr>
            <a:picLocks noChangeAspect="1"/>
          </p:cNvPicPr>
          <p:nvPr/>
        </p:nvPicPr>
        <p:blipFill rotWithShape="1">
          <a:blip r:embed="rId4"/>
          <a:srcRect l="1033" r="3785"/>
          <a:stretch/>
        </p:blipFill>
        <p:spPr>
          <a:xfrm>
            <a:off x="1795669" y="2275972"/>
            <a:ext cx="7436224" cy="3004198"/>
          </a:xfrm>
          <a:prstGeom prst="rect">
            <a:avLst/>
          </a:prstGeom>
        </p:spPr>
      </p:pic>
      <p:sp>
        <p:nvSpPr>
          <p:cNvPr id="41" name="Zaobljeni pravokutnik 9"/>
          <p:cNvSpPr/>
          <p:nvPr/>
        </p:nvSpPr>
        <p:spPr>
          <a:xfrm>
            <a:off x="2650587" y="3262718"/>
            <a:ext cx="5911403" cy="348796"/>
          </a:xfrm>
          <a:prstGeom prst="roundRect">
            <a:avLst/>
          </a:prstGeom>
          <a:noFill/>
          <a:ln w="38100">
            <a:solidFill>
              <a:srgbClr val="FF5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2" name="TekstniOkvir 10"/>
          <p:cNvSpPr txBox="1"/>
          <p:nvPr/>
        </p:nvSpPr>
        <p:spPr>
          <a:xfrm>
            <a:off x="7294064" y="4619531"/>
            <a:ext cx="2219389" cy="1015663"/>
          </a:xfrm>
          <a:prstGeom prst="rect">
            <a:avLst/>
          </a:prstGeom>
          <a:solidFill>
            <a:srgbClr val="FF5969"/>
          </a:solidFill>
          <a:ln>
            <a:solidFill>
              <a:srgbClr val="FF596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chemeClr val="bg1"/>
                </a:solidFill>
                <a:latin typeface="Tw Cen MT" panose="020B0602020104020603" pitchFamily="34" charset="-18"/>
              </a:rPr>
              <a:t>Materijal možete dodati u svoje interaktivne knjige</a:t>
            </a:r>
            <a:endParaRPr lang="hr-HR" sz="2000" i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sp>
        <p:nvSpPr>
          <p:cNvPr id="43" name="TekstniOkvir 11"/>
          <p:cNvSpPr txBox="1"/>
          <p:nvPr/>
        </p:nvSpPr>
        <p:spPr>
          <a:xfrm>
            <a:off x="1587985" y="4948863"/>
            <a:ext cx="2529420" cy="1015663"/>
          </a:xfrm>
          <a:prstGeom prst="rect">
            <a:avLst/>
          </a:prstGeom>
          <a:solidFill>
            <a:srgbClr val="FF5969"/>
          </a:solidFill>
          <a:ln>
            <a:solidFill>
              <a:srgbClr val="FF596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chemeClr val="bg1"/>
                </a:solidFill>
                <a:latin typeface="Tw Cen MT" panose="020B0602020104020603" pitchFamily="34" charset="-18"/>
              </a:rPr>
              <a:t>Materijal možete ugraditi na web stranicu ili blog.</a:t>
            </a:r>
            <a:endParaRPr lang="hr-HR" sz="2000" i="1" dirty="0">
              <a:solidFill>
                <a:schemeClr val="bg1"/>
              </a:solidFill>
              <a:latin typeface="Tw Cen MT" panose="020B0602020104020603" pitchFamily="34" charset="-18"/>
            </a:endParaRPr>
          </a:p>
        </p:txBody>
      </p:sp>
      <p:cxnSp>
        <p:nvCxnSpPr>
          <p:cNvPr id="44" name="Ravni poveznik sa strelicom 13"/>
          <p:cNvCxnSpPr/>
          <p:nvPr/>
        </p:nvCxnSpPr>
        <p:spPr>
          <a:xfrm flipH="1" flipV="1">
            <a:off x="6454588" y="3964563"/>
            <a:ext cx="1667610" cy="643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ni poveznik sa strelicom 15"/>
          <p:cNvCxnSpPr/>
          <p:nvPr/>
        </p:nvCxnSpPr>
        <p:spPr>
          <a:xfrm flipV="1">
            <a:off x="4133730" y="4640176"/>
            <a:ext cx="929024" cy="816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581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212693"/>
              <a:ext cx="199208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3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preporuka</a:t>
              </a:r>
              <a:endParaRPr lang="en-US" sz="33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064440" y="414203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</a:t>
            </a:r>
            <a:r>
              <a:rPr lang="hr-HR" sz="3200" dirty="0" smtClean="0">
                <a:solidFill>
                  <a:srgbClr val="5D737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INTERAKTIVNA KNJIGA</a:t>
            </a:r>
            <a:endParaRPr lang="en-US" sz="3200" dirty="0">
              <a:solidFill>
                <a:srgbClr val="5D737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63" y="384839"/>
            <a:ext cx="540000" cy="539998"/>
          </a:xfrm>
          <a:prstGeom prst="rect">
            <a:avLst/>
          </a:prstGeom>
        </p:spPr>
      </p:pic>
      <p:sp>
        <p:nvSpPr>
          <p:cNvPr id="69" name="TekstniOkvir 6"/>
          <p:cNvSpPr txBox="1"/>
          <p:nvPr/>
        </p:nvSpPr>
        <p:spPr>
          <a:xfrm>
            <a:off x="1548878" y="1149616"/>
            <a:ext cx="8470885" cy="707886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Za izradu interaktivne knjige odaberite </a:t>
            </a:r>
            <a:r>
              <a:rPr lang="hr-HR" sz="2000" dirty="0">
                <a:solidFill>
                  <a:srgbClr val="00A0A8"/>
                </a:solidFill>
                <a:latin typeface="Tw Cen MT" panose="020B0602020104020603" pitchFamily="34" charset="-18"/>
              </a:rPr>
              <a:t>Make interactive workbooks</a:t>
            </a:r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, a nakon toga u padajućem izborniku </a:t>
            </a:r>
            <a:r>
              <a:rPr lang="hr-HR" sz="2000" dirty="0">
                <a:solidFill>
                  <a:srgbClr val="00A0A8"/>
                </a:solidFill>
                <a:latin typeface="Tw Cen MT" panose="020B0602020104020603" pitchFamily="34" charset="-18"/>
              </a:rPr>
              <a:t>Get </a:t>
            </a:r>
            <a:r>
              <a:rPr lang="hr-HR" sz="2000" dirty="0" smtClean="0">
                <a:solidFill>
                  <a:srgbClr val="00A0A8"/>
                </a:solidFill>
                <a:latin typeface="Tw Cen MT" panose="020B0602020104020603" pitchFamily="34" charset="-18"/>
              </a:rPr>
              <a:t>started.</a:t>
            </a:r>
            <a:endParaRPr lang="hr-HR" sz="2000" dirty="0">
              <a:solidFill>
                <a:srgbClr val="00A0A8"/>
              </a:solidFill>
              <a:latin typeface="Tw Cen MT" panose="020B0602020104020603" pitchFamily="34" charset="-18"/>
            </a:endParaRPr>
          </a:p>
        </p:txBody>
      </p:sp>
      <p:sp>
        <p:nvSpPr>
          <p:cNvPr id="42" name="TekstniOkvir 10"/>
          <p:cNvSpPr txBox="1"/>
          <p:nvPr/>
        </p:nvSpPr>
        <p:spPr>
          <a:xfrm>
            <a:off x="7294073" y="5252919"/>
            <a:ext cx="2219389" cy="1015663"/>
          </a:xfrm>
          <a:prstGeom prst="rect">
            <a:avLst/>
          </a:prstGeom>
          <a:solidFill>
            <a:srgbClr val="FF5969"/>
          </a:solidFill>
          <a:ln>
            <a:solidFill>
              <a:srgbClr val="FF596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-18"/>
              </a:rPr>
              <a:t>Upišite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-18"/>
              </a:rPr>
              <a:t>naziv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-18"/>
              </a:rPr>
              <a:t>knjige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-18"/>
              </a:rPr>
              <a:t>i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-18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Tw Cen MT" panose="020B0602020104020603" pitchFamily="34" charset="-18"/>
              </a:rPr>
              <a:t>odaberite</a:t>
            </a:r>
            <a:r>
              <a:rPr lang="en-US" sz="2000" dirty="0">
                <a:solidFill>
                  <a:schemeClr val="bg1"/>
                </a:solidFill>
                <a:latin typeface="Tw Cen MT" panose="020B0602020104020603" pitchFamily="34" charset="-18"/>
              </a:rPr>
              <a:t> Make new workbook</a:t>
            </a:r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29" t="9007" r="40690" b="73346"/>
          <a:stretch/>
        </p:blipFill>
        <p:spPr>
          <a:xfrm>
            <a:off x="1579564" y="2007274"/>
            <a:ext cx="7365011" cy="1259962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/>
          <a:srcRect l="60300" t="14706" r="19649" b="65073"/>
          <a:stretch/>
        </p:blipFill>
        <p:spPr>
          <a:xfrm>
            <a:off x="6463273" y="2945864"/>
            <a:ext cx="2608730" cy="1479177"/>
          </a:xfrm>
          <a:prstGeom prst="flowChartAlternateProcess">
            <a:avLst/>
          </a:prstGeom>
        </p:spPr>
      </p:pic>
      <p:pic>
        <p:nvPicPr>
          <p:cNvPr id="48" name="Rezervirano mjesto sadržaja 3"/>
          <p:cNvPicPr>
            <a:picLocks noChangeAspect="1"/>
          </p:cNvPicPr>
          <p:nvPr/>
        </p:nvPicPr>
        <p:blipFill rotWithShape="1">
          <a:blip r:embed="rId7"/>
          <a:srcRect l="4261" t="15274" r="12304" b="6639"/>
          <a:stretch/>
        </p:blipFill>
        <p:spPr>
          <a:xfrm>
            <a:off x="1574040" y="3581832"/>
            <a:ext cx="4367163" cy="3141697"/>
          </a:xfrm>
          <a:prstGeom prst="rect">
            <a:avLst/>
          </a:prstGeom>
        </p:spPr>
      </p:pic>
      <p:cxnSp>
        <p:nvCxnSpPr>
          <p:cNvPr id="44" name="Ravni poveznik sa strelicom 13"/>
          <p:cNvCxnSpPr/>
          <p:nvPr/>
        </p:nvCxnSpPr>
        <p:spPr>
          <a:xfrm flipH="1" flipV="1">
            <a:off x="4567332" y="4508817"/>
            <a:ext cx="2726732" cy="125193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Alternate Process 4"/>
          <p:cNvSpPr/>
          <p:nvPr/>
        </p:nvSpPr>
        <p:spPr>
          <a:xfrm>
            <a:off x="7253723" y="3778071"/>
            <a:ext cx="1103689" cy="471200"/>
          </a:xfrm>
          <a:prstGeom prst="flowChartAlternateProcess">
            <a:avLst/>
          </a:prstGeom>
          <a:noFill/>
          <a:ln w="57150">
            <a:solidFill>
              <a:srgbClr val="FF5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9" name="Flowchart: Alternate Process 48"/>
          <p:cNvSpPr/>
          <p:nvPr/>
        </p:nvSpPr>
        <p:spPr>
          <a:xfrm>
            <a:off x="6501412" y="2412063"/>
            <a:ext cx="2461519" cy="471200"/>
          </a:xfrm>
          <a:prstGeom prst="flowChartAlternateProcess">
            <a:avLst/>
          </a:prstGeom>
          <a:noFill/>
          <a:ln w="57150">
            <a:solidFill>
              <a:srgbClr val="FF5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Striped Right Arrow 5"/>
          <p:cNvSpPr/>
          <p:nvPr/>
        </p:nvSpPr>
        <p:spPr>
          <a:xfrm rot="9172536">
            <a:off x="9133290" y="2354296"/>
            <a:ext cx="640542" cy="324859"/>
          </a:xfrm>
          <a:prstGeom prst="stripedRightArrow">
            <a:avLst/>
          </a:prstGeom>
          <a:solidFill>
            <a:srgbClr val="FEC6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7" name="Striped Right Arrow 66"/>
          <p:cNvSpPr/>
          <p:nvPr/>
        </p:nvSpPr>
        <p:spPr>
          <a:xfrm rot="13890110">
            <a:off x="7781615" y="4676549"/>
            <a:ext cx="640542" cy="324859"/>
          </a:xfrm>
          <a:prstGeom prst="stripedRightArrow">
            <a:avLst/>
          </a:prstGeom>
          <a:solidFill>
            <a:srgbClr val="FEC6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01994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11FBA8A3-D6EF-42EC-AEC1-86283EED452E}"/>
              </a:ext>
            </a:extLst>
          </p:cNvPr>
          <p:cNvGrpSpPr/>
          <p:nvPr/>
        </p:nvGrpSpPr>
        <p:grpSpPr>
          <a:xfrm>
            <a:off x="1390386" y="1852142"/>
            <a:ext cx="3210840" cy="768507"/>
            <a:chOff x="764723" y="2277144"/>
            <a:chExt cx="3210840" cy="768507"/>
          </a:xfrm>
        </p:grpSpPr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40F3CBE7-0B7F-4BBC-932B-F8A1336F5066}"/>
                </a:ext>
              </a:extLst>
            </p:cNvPr>
            <p:cNvSpPr/>
            <p:nvPr/>
          </p:nvSpPr>
          <p:spPr>
            <a:xfrm>
              <a:off x="764723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1F468DAE-4AE6-45BB-86E9-605BB3D413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554" y="2408975"/>
              <a:ext cx="398394" cy="398394"/>
            </a:xfrm>
            <a:prstGeom prst="rect">
              <a:avLst/>
            </a:prstGeom>
          </p:spPr>
        </p:pic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A5766AE2-8191-4DD7-9F8B-FB3901844BFC}"/>
                </a:ext>
              </a:extLst>
            </p:cNvPr>
            <p:cNvSpPr txBox="1"/>
            <p:nvPr/>
          </p:nvSpPr>
          <p:spPr>
            <a:xfrm>
              <a:off x="1490575" y="2399320"/>
              <a:ext cx="248498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DJECA NAJVIŠE UČE KROZ IGRU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9C5CB2E8-B3A7-4DE0-B2CC-736365263446}"/>
              </a:ext>
            </a:extLst>
          </p:cNvPr>
          <p:cNvGrpSpPr/>
          <p:nvPr/>
        </p:nvGrpSpPr>
        <p:grpSpPr>
          <a:xfrm>
            <a:off x="1390386" y="3121638"/>
            <a:ext cx="2980023" cy="670581"/>
            <a:chOff x="764723" y="3546640"/>
            <a:chExt cx="2874594" cy="670581"/>
          </a:xfrm>
        </p:grpSpPr>
        <p:sp>
          <p:nvSpPr>
            <p:cNvPr id="119" name="Oval 118">
              <a:extLst>
                <a:ext uri="{FF2B5EF4-FFF2-40B4-BE49-F238E27FC236}">
                  <a16:creationId xmlns:a16="http://schemas.microsoft.com/office/drawing/2014/main" id="{4CD8841C-D453-44E7-9CE2-70317BC917D2}"/>
                </a:ext>
              </a:extLst>
            </p:cNvPr>
            <p:cNvSpPr/>
            <p:nvPr/>
          </p:nvSpPr>
          <p:spPr>
            <a:xfrm>
              <a:off x="764723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F4D948F-8670-4F67-B5BD-4AC06968C522}"/>
                </a:ext>
              </a:extLst>
            </p:cNvPr>
            <p:cNvSpPr txBox="1"/>
            <p:nvPr/>
          </p:nvSpPr>
          <p:spPr>
            <a:xfrm>
              <a:off x="1483342" y="3546640"/>
              <a:ext cx="21559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MATERIJALI SU SVIMA DOSTUPNI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22" name="Picture 121">
              <a:extLst>
                <a:ext uri="{FF2B5EF4-FFF2-40B4-BE49-F238E27FC236}">
                  <a16:creationId xmlns:a16="http://schemas.microsoft.com/office/drawing/2014/main" id="{CC4EB96D-DFD9-40AE-890E-7DA16AF167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748" y="3713190"/>
              <a:ext cx="346006" cy="346006"/>
            </a:xfrm>
            <a:prstGeom prst="rect">
              <a:avLst/>
            </a:prstGeom>
          </p:spPr>
        </p:pic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FAF9A856-B862-439D-AB2D-28527B3BC76B}"/>
              </a:ext>
            </a:extLst>
          </p:cNvPr>
          <p:cNvGrpSpPr/>
          <p:nvPr/>
        </p:nvGrpSpPr>
        <p:grpSpPr>
          <a:xfrm>
            <a:off x="1390386" y="4408184"/>
            <a:ext cx="3394762" cy="666260"/>
            <a:chOff x="764723" y="4833186"/>
            <a:chExt cx="3394762" cy="666260"/>
          </a:xfrm>
        </p:grpSpPr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6B8AFB94-C2E3-487E-AE72-2D519C605F72}"/>
                </a:ext>
              </a:extLst>
            </p:cNvPr>
            <p:cNvSpPr/>
            <p:nvPr/>
          </p:nvSpPr>
          <p:spPr>
            <a:xfrm>
              <a:off x="764723" y="4833186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04E1E449-1505-4788-9575-E71478300712}"/>
                </a:ext>
              </a:extLst>
            </p:cNvPr>
            <p:cNvSpPr txBox="1"/>
            <p:nvPr/>
          </p:nvSpPr>
          <p:spPr>
            <a:xfrm>
              <a:off x="1515591" y="4853115"/>
              <a:ext cx="26438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BRZA POVRATNA INFORMACIJA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27" name="Picture 126">
              <a:extLst>
                <a:ext uri="{FF2B5EF4-FFF2-40B4-BE49-F238E27FC236}">
                  <a16:creationId xmlns:a16="http://schemas.microsoft.com/office/drawing/2014/main" id="{8A5A61FB-CA64-4580-801C-AD3884078BF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6553" y="4977083"/>
              <a:ext cx="398396" cy="398396"/>
            </a:xfrm>
            <a:prstGeom prst="rect">
              <a:avLst/>
            </a:prstGeom>
          </p:spPr>
        </p:pic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743BC266-D040-419D-B713-FBC99952FADF}"/>
              </a:ext>
            </a:extLst>
          </p:cNvPr>
          <p:cNvGrpSpPr/>
          <p:nvPr/>
        </p:nvGrpSpPr>
        <p:grpSpPr>
          <a:xfrm>
            <a:off x="5130290" y="3130163"/>
            <a:ext cx="3445780" cy="662056"/>
            <a:chOff x="4504627" y="3555165"/>
            <a:chExt cx="3445780" cy="662056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1F70E9A6-B0EA-49B3-9490-7C7B09ACEE67}"/>
                </a:ext>
              </a:extLst>
            </p:cNvPr>
            <p:cNvSpPr/>
            <p:nvPr/>
          </p:nvSpPr>
          <p:spPr>
            <a:xfrm>
              <a:off x="4504627" y="3555165"/>
              <a:ext cx="662056" cy="662056"/>
            </a:xfrm>
            <a:prstGeom prst="ellipse">
              <a:avLst/>
            </a:prstGeom>
            <a:solidFill>
              <a:srgbClr val="03A1A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C1C9AE74-6ECE-4642-85A1-879B902A0C00}"/>
                </a:ext>
              </a:extLst>
            </p:cNvPr>
            <p:cNvSpPr txBox="1"/>
            <p:nvPr/>
          </p:nvSpPr>
          <p:spPr>
            <a:xfrm>
              <a:off x="5283983" y="3555165"/>
              <a:ext cx="266642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BILO KOJI LISTIĆ MOŽE POSTATI INTERAKTIVNI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32" name="Picture 131">
              <a:extLst>
                <a:ext uri="{FF2B5EF4-FFF2-40B4-BE49-F238E27FC236}">
                  <a16:creationId xmlns:a16="http://schemas.microsoft.com/office/drawing/2014/main" id="{28C55931-7730-4132-AB43-DEC401084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8037" y="3678575"/>
              <a:ext cx="415236" cy="415236"/>
            </a:xfrm>
            <a:prstGeom prst="rect">
              <a:avLst/>
            </a:prstGeom>
          </p:spPr>
        </p:pic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F0E3BF0A-B04D-4316-B447-549B31994A65}"/>
              </a:ext>
            </a:extLst>
          </p:cNvPr>
          <p:cNvGrpSpPr/>
          <p:nvPr/>
        </p:nvGrpSpPr>
        <p:grpSpPr>
          <a:xfrm>
            <a:off x="5130290" y="4393916"/>
            <a:ext cx="3563552" cy="923330"/>
            <a:chOff x="4504627" y="4818918"/>
            <a:chExt cx="3563552" cy="923330"/>
          </a:xfrm>
        </p:grpSpPr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21B892CB-2087-4B4E-9D9A-135A090D8BBA}"/>
                </a:ext>
              </a:extLst>
            </p:cNvPr>
            <p:cNvSpPr/>
            <p:nvPr/>
          </p:nvSpPr>
          <p:spPr>
            <a:xfrm>
              <a:off x="4504627" y="4833186"/>
              <a:ext cx="662056" cy="662056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F1E812C-21E1-4AE8-8492-7C26987E24F5}"/>
                </a:ext>
              </a:extLst>
            </p:cNvPr>
            <p:cNvSpPr txBox="1"/>
            <p:nvPr/>
          </p:nvSpPr>
          <p:spPr>
            <a:xfrm>
              <a:off x="5292876" y="4818918"/>
              <a:ext cx="277530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PUTEM MAILA DOSTUPNI I ONIMA KOJI NISU NA NASTAVI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37" name="Picture 136">
              <a:extLst>
                <a:ext uri="{FF2B5EF4-FFF2-40B4-BE49-F238E27FC236}">
                  <a16:creationId xmlns:a16="http://schemas.microsoft.com/office/drawing/2014/main" id="{3998D37B-EE23-4400-B3FB-AE622C2B46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162" y="4967369"/>
              <a:ext cx="336986" cy="336986"/>
            </a:xfrm>
            <a:prstGeom prst="rect">
              <a:avLst/>
            </a:prstGeom>
          </p:spPr>
        </p:pic>
      </p:grpSp>
      <p:grpSp>
        <p:nvGrpSpPr>
          <p:cNvPr id="138" name="Group 137">
            <a:extLst>
              <a:ext uri="{FF2B5EF4-FFF2-40B4-BE49-F238E27FC236}">
                <a16:creationId xmlns:a16="http://schemas.microsoft.com/office/drawing/2014/main" id="{6A922994-56F7-4E3F-BBC4-41F24AED21E0}"/>
              </a:ext>
            </a:extLst>
          </p:cNvPr>
          <p:cNvGrpSpPr/>
          <p:nvPr/>
        </p:nvGrpSpPr>
        <p:grpSpPr>
          <a:xfrm>
            <a:off x="5130290" y="1852142"/>
            <a:ext cx="3346996" cy="662056"/>
            <a:chOff x="4504627" y="2277144"/>
            <a:chExt cx="3346996" cy="662056"/>
          </a:xfrm>
        </p:grpSpPr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4B44027A-8946-45E7-8F11-28B2EA7E8E3E}"/>
                </a:ext>
              </a:extLst>
            </p:cNvPr>
            <p:cNvSpPr/>
            <p:nvPr/>
          </p:nvSpPr>
          <p:spPr>
            <a:xfrm>
              <a:off x="4504627" y="2277144"/>
              <a:ext cx="662056" cy="662056"/>
            </a:xfrm>
            <a:prstGeom prst="ellipse">
              <a:avLst/>
            </a:pr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TextBox 139">
              <a:extLst>
                <a:ext uri="{FF2B5EF4-FFF2-40B4-BE49-F238E27FC236}">
                  <a16:creationId xmlns:a16="http://schemas.microsoft.com/office/drawing/2014/main" id="{64EED872-529B-476D-A042-AF8799EED2BA}"/>
                </a:ext>
              </a:extLst>
            </p:cNvPr>
            <p:cNvSpPr txBox="1"/>
            <p:nvPr/>
          </p:nvSpPr>
          <p:spPr>
            <a:xfrm>
              <a:off x="5324875" y="2400001"/>
              <a:ext cx="252674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hr-HR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w Cen MT" panose="020B0602020104020603" pitchFamily="34" charset="0"/>
                </a:rPr>
                <a:t>UŠTEDA PAPAIRA I BOJE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142" name="Picture 141">
              <a:extLst>
                <a:ext uri="{FF2B5EF4-FFF2-40B4-BE49-F238E27FC236}">
                  <a16:creationId xmlns:a16="http://schemas.microsoft.com/office/drawing/2014/main" id="{F7189829-FB67-42A0-ADC4-78F2C37FDF2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7162" y="2447925"/>
              <a:ext cx="320494" cy="320494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67795C74-0308-4781-BEE6-B62AE6D17152}"/>
              </a:ext>
            </a:extLst>
          </p:cNvPr>
          <p:cNvSpPr txBox="1"/>
          <p:nvPr/>
        </p:nvSpPr>
        <p:spPr>
          <a:xfrm rot="16200000">
            <a:off x="8731300" y="3210159"/>
            <a:ext cx="1992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300" b="1" dirty="0">
                <a:solidFill>
                  <a:srgbClr val="F0EEF0"/>
                </a:solidFill>
                <a:latin typeface="Tw Cen MT" panose="020B0602020104020603" pitchFamily="34" charset="0"/>
              </a:rPr>
              <a:t>preporuka</a:t>
            </a:r>
            <a:endParaRPr lang="en-US" sz="3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064440" y="414203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</a:t>
            </a:r>
            <a:r>
              <a:rPr lang="hr-HR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ZAŠTO KORISTITI INTERAKTIVNE LISTIĆE</a:t>
            </a:r>
            <a:endParaRPr lang="en-US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63" y="384839"/>
            <a:ext cx="540000" cy="539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95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67795C74-0308-4781-BEE6-B62AE6D17152}"/>
              </a:ext>
            </a:extLst>
          </p:cNvPr>
          <p:cNvSpPr txBox="1"/>
          <p:nvPr/>
        </p:nvSpPr>
        <p:spPr>
          <a:xfrm rot="16200000">
            <a:off x="8731300" y="3210159"/>
            <a:ext cx="1992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300" b="1" dirty="0">
                <a:solidFill>
                  <a:srgbClr val="F0EEF0"/>
                </a:solidFill>
                <a:latin typeface="Tw Cen MT" panose="020B0602020104020603" pitchFamily="34" charset="0"/>
              </a:rPr>
              <a:t>preporuka</a:t>
            </a:r>
            <a:endParaRPr lang="en-US" sz="3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064440" y="414203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</a:t>
            </a:r>
            <a:r>
              <a:rPr lang="hr-HR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U TRENU DO ODGOVORA</a:t>
            </a:r>
            <a:endParaRPr lang="en-US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63" y="384839"/>
            <a:ext cx="540000" cy="5399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36019" y="5330243"/>
            <a:ext cx="5243975" cy="923330"/>
          </a:xfrm>
          <a:prstGeom prst="rect">
            <a:avLst/>
          </a:prstGeom>
          <a:solidFill>
            <a:srgbClr val="FEC630"/>
          </a:solidFill>
        </p:spPr>
        <p:txBody>
          <a:bodyPr wrap="square">
            <a:spAutoFit/>
          </a:bodyPr>
          <a:lstStyle/>
          <a:p>
            <a:r>
              <a:rPr lang="hr-HR" dirty="0">
                <a:latin typeface="Tw Cen MT" panose="020B0602020104020603" pitchFamily="34" charset="-18"/>
              </a:rPr>
              <a:t>Nakon što interaktivni listić podijelite s učenicima oni mu pristupaju preko poveznice i rješavaju ga. Po završetku rješavanja trebaju odabrati </a:t>
            </a:r>
            <a:r>
              <a:rPr lang="hr-HR" b="1" dirty="0">
                <a:latin typeface="Tw Cen MT" panose="020B0602020104020603" pitchFamily="34" charset="-18"/>
              </a:rPr>
              <a:t>Finish!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9142" t="11213" r="13449" b="15257"/>
          <a:stretch/>
        </p:blipFill>
        <p:spPr>
          <a:xfrm>
            <a:off x="1860305" y="1349130"/>
            <a:ext cx="6538093" cy="3491638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4149159" y="4306075"/>
            <a:ext cx="2211300" cy="561587"/>
          </a:xfrm>
          <a:prstGeom prst="flowChartAlternateProcess">
            <a:avLst/>
          </a:prstGeom>
          <a:noFill/>
          <a:ln w="57150">
            <a:solidFill>
              <a:srgbClr val="FF5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02391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67795C74-0308-4781-BEE6-B62AE6D17152}"/>
              </a:ext>
            </a:extLst>
          </p:cNvPr>
          <p:cNvSpPr txBox="1"/>
          <p:nvPr/>
        </p:nvSpPr>
        <p:spPr>
          <a:xfrm rot="16200000">
            <a:off x="8731300" y="3210159"/>
            <a:ext cx="1992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300" b="1" dirty="0">
                <a:solidFill>
                  <a:srgbClr val="F0EEF0"/>
                </a:solidFill>
                <a:latin typeface="Tw Cen MT" panose="020B0602020104020603" pitchFamily="34" charset="0"/>
              </a:rPr>
              <a:t>preporuka</a:t>
            </a:r>
            <a:endParaRPr lang="en-US" sz="3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064440" y="414203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</a:t>
            </a:r>
            <a:r>
              <a:rPr lang="hr-HR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U TRENU DO ODGOVORA</a:t>
            </a:r>
            <a:endParaRPr lang="en-US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63" y="384839"/>
            <a:ext cx="540000" cy="5399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418" t="23897" r="10142" b="8456"/>
          <a:stretch/>
        </p:blipFill>
        <p:spPr>
          <a:xfrm>
            <a:off x="1286703" y="3592980"/>
            <a:ext cx="6400801" cy="2989206"/>
          </a:xfrm>
          <a:prstGeom prst="rect">
            <a:avLst/>
          </a:prstGeom>
        </p:spPr>
      </p:pic>
      <p:pic>
        <p:nvPicPr>
          <p:cNvPr id="39" name="Rezervirano mjesto sadržaja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687" y="1351303"/>
            <a:ext cx="3802805" cy="18133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" name="TekstniOkvir 7"/>
          <p:cNvSpPr txBox="1"/>
          <p:nvPr/>
        </p:nvSpPr>
        <p:spPr>
          <a:xfrm>
            <a:off x="5459874" y="1398721"/>
            <a:ext cx="431551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w Cen MT" panose="020B0602020104020603" pitchFamily="34" charset="-18"/>
              </a:rPr>
              <a:t>Za formativno vrednovanje trebaju </a:t>
            </a:r>
            <a:r>
              <a:rPr lang="hr-HR" sz="2000" dirty="0" smtClean="0">
                <a:latin typeface="Tw Cen MT" panose="020B0602020104020603" pitchFamily="34" charset="-18"/>
              </a:rPr>
              <a:t>odabrati </a:t>
            </a:r>
            <a:r>
              <a:rPr lang="hr-HR" sz="2000" i="1" dirty="0">
                <a:solidFill>
                  <a:srgbClr val="0070C0"/>
                </a:solidFill>
                <a:latin typeface="Tw Cen MT" panose="020B0602020104020603" pitchFamily="34" charset="-18"/>
              </a:rPr>
              <a:t>Check my </a:t>
            </a:r>
            <a:r>
              <a:rPr lang="hr-HR" sz="2000" i="1" dirty="0" smtClean="0">
                <a:solidFill>
                  <a:srgbClr val="0070C0"/>
                </a:solidFill>
                <a:latin typeface="Tw Cen MT" panose="020B0602020104020603" pitchFamily="34" charset="-18"/>
              </a:rPr>
              <a:t>answers.</a:t>
            </a:r>
            <a:endParaRPr lang="hr-HR" sz="2000" i="1" dirty="0">
              <a:solidFill>
                <a:srgbClr val="0070C0"/>
              </a:solidFill>
              <a:latin typeface="Tw Cen MT" panose="020B0602020104020603" pitchFamily="34" charset="-18"/>
            </a:endParaRPr>
          </a:p>
        </p:txBody>
      </p:sp>
      <p:sp>
        <p:nvSpPr>
          <p:cNvPr id="3" name="Flowchart: Alternate Process 2"/>
          <p:cNvSpPr/>
          <p:nvPr/>
        </p:nvSpPr>
        <p:spPr>
          <a:xfrm>
            <a:off x="1801163" y="1716171"/>
            <a:ext cx="1138856" cy="1188394"/>
          </a:xfrm>
          <a:prstGeom prst="flowChartAlternateProcess">
            <a:avLst/>
          </a:prstGeom>
          <a:noFill/>
          <a:ln w="76200">
            <a:solidFill>
              <a:srgbClr val="FF59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4" name="Rectangle 3"/>
          <p:cNvSpPr/>
          <p:nvPr/>
        </p:nvSpPr>
        <p:spPr>
          <a:xfrm>
            <a:off x="7089863" y="5250472"/>
            <a:ext cx="2710485" cy="1323439"/>
          </a:xfrm>
          <a:prstGeom prst="rect">
            <a:avLst/>
          </a:prstGeom>
          <a:solidFill>
            <a:srgbClr val="92D050"/>
          </a:solidFill>
          <a:ln w="57150"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hr-HR" sz="2000" dirty="0">
                <a:solidFill>
                  <a:schemeClr val="bg1"/>
                </a:solidFill>
                <a:latin typeface="Tw Cen MT" panose="020B0602020104020603" pitchFamily="34" charset="-18"/>
              </a:rPr>
              <a:t>Na početku listića pokraj naslova imaju povratnu informaciju o uspješnosti rješavanja.</a:t>
            </a:r>
          </a:p>
        </p:txBody>
      </p:sp>
    </p:spTree>
    <p:extLst>
      <p:ext uri="{BB962C8B-B14F-4D97-AF65-F5344CB8AC3E}">
        <p14:creationId xmlns:p14="http://schemas.microsoft.com/office/powerpoint/2010/main" val="9611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990CE96C-B0E8-49CB-B717-EBFFECB6602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67795C74-0308-4781-BEE6-B62AE6D17152}"/>
              </a:ext>
            </a:extLst>
          </p:cNvPr>
          <p:cNvSpPr txBox="1"/>
          <p:nvPr/>
        </p:nvSpPr>
        <p:spPr>
          <a:xfrm rot="16200000">
            <a:off x="8731300" y="3210159"/>
            <a:ext cx="1992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300" b="1" dirty="0">
                <a:solidFill>
                  <a:srgbClr val="F0EEF0"/>
                </a:solidFill>
                <a:latin typeface="Tw Cen MT" panose="020B0602020104020603" pitchFamily="34" charset="0"/>
              </a:rPr>
              <a:t>preporuka</a:t>
            </a:r>
            <a:endParaRPr lang="en-US" sz="3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064440" y="414203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</a:t>
            </a:r>
            <a:r>
              <a:rPr lang="hr-HR" sz="32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WEB alati - preporuka</a:t>
            </a:r>
            <a:endParaRPr lang="en-US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67" name="Picture 66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63" y="384839"/>
            <a:ext cx="540000" cy="539998"/>
          </a:xfrm>
          <a:prstGeom prst="rect">
            <a:avLst/>
          </a:prstGeom>
        </p:spPr>
      </p:pic>
      <p:pic>
        <p:nvPicPr>
          <p:cNvPr id="68" name="Slika 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405" y="1066431"/>
            <a:ext cx="6462567" cy="53897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14322" y="2875539"/>
            <a:ext cx="883159" cy="8831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7823" y="1941090"/>
            <a:ext cx="1015176" cy="3476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0288" y="4056313"/>
            <a:ext cx="685800" cy="590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5993" y="2899788"/>
            <a:ext cx="685800" cy="685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385622" y="4353672"/>
            <a:ext cx="685800" cy="666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095039" y="3429470"/>
            <a:ext cx="1140648" cy="390633"/>
          </a:xfrm>
          <a:prstGeom prst="rect">
            <a:avLst/>
          </a:prstGeom>
        </p:spPr>
      </p:pic>
      <p:pic>
        <p:nvPicPr>
          <p:cNvPr id="10" name="Picture 9">
            <a:hlinkClick r:id="rId12"/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282389" y="4211371"/>
            <a:ext cx="1494684" cy="2804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4"/>
          <a:srcRect l="7123" t="39334" r="8170" b="38078"/>
          <a:stretch/>
        </p:blipFill>
        <p:spPr>
          <a:xfrm>
            <a:off x="5432215" y="3625400"/>
            <a:ext cx="1464927" cy="39064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231237" y="2250876"/>
            <a:ext cx="941294" cy="94549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5357605" y="2643367"/>
            <a:ext cx="838935" cy="83893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879906" y="4734619"/>
            <a:ext cx="2141264" cy="267658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28" t="9007" r="72742" b="84829"/>
          <a:stretch/>
        </p:blipFill>
        <p:spPr>
          <a:xfrm>
            <a:off x="5930025" y="4229787"/>
            <a:ext cx="1775485" cy="2436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416992" y="2178339"/>
            <a:ext cx="960248" cy="96024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4680923" y="1367892"/>
            <a:ext cx="1428121" cy="75091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2"/>
          <a:srcRect l="14722" t="20221" r="62954" b="60294"/>
          <a:stretch/>
        </p:blipFill>
        <p:spPr>
          <a:xfrm>
            <a:off x="6902163" y="3120204"/>
            <a:ext cx="1502468" cy="737323"/>
          </a:xfrm>
          <a:prstGeom prst="ellipse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2378852" y="1992204"/>
            <a:ext cx="732182" cy="7273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454102" y="1231309"/>
            <a:ext cx="685800" cy="6858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7636282" y="2275398"/>
            <a:ext cx="685800" cy="68580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794901" y="1151379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5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A5E18E8-5A3E-4F1D-8254-6193AA55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7850126" y="-1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746452" y="3189607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0422D8F-B19E-425C-93A8-F750F60A06A7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278AF09-2D0C-4E81-816C-BC1D04E40DC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C2E1C67-7A8F-4EB5-AB00-3C754858084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7795C74-0308-4781-BEE6-B62AE6D17152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5C46027-B464-4ADA-A3B8-14FF4471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857812" y="416217"/>
            <a:ext cx="79246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    </a:t>
            </a:r>
            <a:r>
              <a:rPr lang="hr-HR" sz="3200" dirty="0" smtClean="0">
                <a:solidFill>
                  <a:srgbClr val="FF5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PRETRAŽIVANJE GOTOVIH MATERIJALA</a:t>
            </a:r>
            <a:endParaRPr lang="en-US" sz="3200" dirty="0">
              <a:solidFill>
                <a:srgbClr val="FF5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3561" t="37684" r="79076" b="12316"/>
          <a:stretch/>
        </p:blipFill>
        <p:spPr>
          <a:xfrm>
            <a:off x="8523377" y="2432956"/>
            <a:ext cx="2259107" cy="36576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9555" t="9375" r="30087" b="56802"/>
          <a:stretch/>
        </p:blipFill>
        <p:spPr>
          <a:xfrm>
            <a:off x="2905612" y="1324267"/>
            <a:ext cx="5090505" cy="2398623"/>
          </a:xfrm>
          <a:prstGeom prst="rect">
            <a:avLst/>
          </a:prstGeom>
        </p:spPr>
      </p:pic>
      <p:sp>
        <p:nvSpPr>
          <p:cNvPr id="42" name="TekstniOkvir 6"/>
          <p:cNvSpPr txBox="1"/>
          <p:nvPr/>
        </p:nvSpPr>
        <p:spPr>
          <a:xfrm>
            <a:off x="8172437" y="1301294"/>
            <a:ext cx="2519023" cy="400110"/>
          </a:xfrm>
          <a:prstGeom prst="rect">
            <a:avLst/>
          </a:prstGeom>
          <a:noFill/>
          <a:ln w="38100">
            <a:solidFill>
              <a:srgbClr val="00A0A8"/>
            </a:solidFill>
          </a:ln>
        </p:spPr>
        <p:txBody>
          <a:bodyPr wrap="none" rtlCol="0">
            <a:spAutoFit/>
          </a:bodyPr>
          <a:lstStyle/>
          <a:p>
            <a:r>
              <a:rPr lang="hr-HR" sz="2000" dirty="0">
                <a:latin typeface="Tw Cen MT" panose="020B0602020104020603" pitchFamily="34" charset="-18"/>
              </a:rPr>
              <a:t>Pretraživanje po jeziku</a:t>
            </a:r>
          </a:p>
        </p:txBody>
      </p:sp>
      <p:sp>
        <p:nvSpPr>
          <p:cNvPr id="43" name="TekstniOkvir 7"/>
          <p:cNvSpPr txBox="1"/>
          <p:nvPr/>
        </p:nvSpPr>
        <p:spPr>
          <a:xfrm>
            <a:off x="2943678" y="5188018"/>
            <a:ext cx="5228760" cy="400110"/>
          </a:xfrm>
          <a:prstGeom prst="rect">
            <a:avLst/>
          </a:prstGeom>
          <a:noFill/>
          <a:ln w="38100">
            <a:solidFill>
              <a:srgbClr val="00A0A8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>
                <a:latin typeface="Tw Cen MT" panose="020B0602020104020603" pitchFamily="34" charset="-18"/>
              </a:rPr>
              <a:t>Pretraživanje po kontekstu, temi, predmetu…</a:t>
            </a:r>
          </a:p>
        </p:txBody>
      </p:sp>
      <p:cxnSp>
        <p:nvCxnSpPr>
          <p:cNvPr id="44" name="Ravni poveznik sa strelicom 9"/>
          <p:cNvCxnSpPr>
            <a:stCxn id="42" idx="2"/>
          </p:cNvCxnSpPr>
          <p:nvPr/>
        </p:nvCxnSpPr>
        <p:spPr>
          <a:xfrm>
            <a:off x="9431949" y="1701404"/>
            <a:ext cx="271517" cy="1103791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ni poveznik sa strelicom 11"/>
          <p:cNvCxnSpPr/>
          <p:nvPr/>
        </p:nvCxnSpPr>
        <p:spPr>
          <a:xfrm flipV="1">
            <a:off x="5375910" y="3778073"/>
            <a:ext cx="0" cy="1409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Picture 86">
            <a:extLst>
              <a:ext uri="{FF2B5EF4-FFF2-40B4-BE49-F238E27FC236}">
                <a16:creationId xmlns:a16="http://schemas.microsoft.com/office/drawing/2014/main" id="{D1E1EB09-3B7F-4AD1-85F5-A963B8B7D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75" y="393385"/>
            <a:ext cx="561442" cy="561441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67795C74-0308-4781-BEE6-B62AE6D17152}"/>
              </a:ext>
            </a:extLst>
          </p:cNvPr>
          <p:cNvSpPr txBox="1"/>
          <p:nvPr/>
        </p:nvSpPr>
        <p:spPr>
          <a:xfrm rot="16200000">
            <a:off x="-265419" y="3212692"/>
            <a:ext cx="1992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300" b="1" dirty="0">
                <a:solidFill>
                  <a:srgbClr val="F0EEF0"/>
                </a:solidFill>
                <a:latin typeface="Tw Cen MT" panose="020B0602020104020603" pitchFamily="34" charset="0"/>
              </a:rPr>
              <a:t>preporuka</a:t>
            </a:r>
            <a:endParaRPr lang="en-US" sz="3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06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10781169-B7A4-446E-BD33-B9650367A7F9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ED3AF08-30FC-4AFF-9C5C-99D0A7099514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9AF1FBA-9557-484A-B305-EE590A192E9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07E3AA2-679E-4924-AC1B-FE6C3A02C251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CD9846FC-755F-4A0E-BAD3-A5D51C0E1E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F00A67C9-4929-4EFF-9CB6-292640CD2738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3E8CDB02-4760-4298-BC44-93A18EB02F13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57C0FD50-5E69-463E-A01B-65E9D864A386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04CBFB1D-37FD-419F-B98C-860BF5217905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60B383F7-52C5-4FB7-AEC3-35A48D735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6F7667A6-1C16-4F0A-A162-61BD16E6BE6B}"/>
              </a:ext>
            </a:extLst>
          </p:cNvPr>
          <p:cNvGrpSpPr/>
          <p:nvPr/>
        </p:nvGrpSpPr>
        <p:grpSpPr>
          <a:xfrm>
            <a:off x="1184133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0E8C29A9-4AAB-442C-A7A4-40DCCE0A9694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81520FE7-5699-4290-9C3C-51E0C60ECC6B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AFD50D6F-822B-4109-8B0C-BA004A0B7145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0376C61F-147B-441E-B32E-45D5BC1B66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E70D3F9-D583-4ACD-8480-0F4A65ED3C83}"/>
              </a:ext>
            </a:extLst>
          </p:cNvPr>
          <p:cNvGrpSpPr/>
          <p:nvPr/>
        </p:nvGrpSpPr>
        <p:grpSpPr>
          <a:xfrm>
            <a:off x="1049062" y="0"/>
            <a:ext cx="9574094" cy="6858000"/>
            <a:chOff x="491575" y="0"/>
            <a:chExt cx="9574094" cy="6858000"/>
          </a:xfrm>
        </p:grpSpPr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21108FC-08B5-45CC-AB47-1104119B25FD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6A47C8C-7F88-484E-817B-572BEDC2BC69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E3DB5570-AC77-4396-9748-4183DF7C8396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9" name="Picture 98">
              <a:extLst>
                <a:ext uri="{FF2B5EF4-FFF2-40B4-BE49-F238E27FC236}">
                  <a16:creationId xmlns:a16="http://schemas.microsoft.com/office/drawing/2014/main" id="{F6ED4041-CDD9-443D-802E-47D4387906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7044FAB-DB4A-4E59-B111-8CA4168E7FA4}"/>
              </a:ext>
            </a:extLst>
          </p:cNvPr>
          <p:cNvGrpSpPr/>
          <p:nvPr/>
        </p:nvGrpSpPr>
        <p:grpSpPr>
          <a:xfrm>
            <a:off x="-1780364" y="-1"/>
            <a:ext cx="11860720" cy="6858000"/>
            <a:chOff x="-2449883" y="-1"/>
            <a:chExt cx="11860720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24F072A-08CC-4CC6-B5EF-C1833A244FA3}"/>
                </a:ext>
              </a:extLst>
            </p:cNvPr>
            <p:cNvSpPr/>
            <p:nvPr/>
          </p:nvSpPr>
          <p:spPr>
            <a:xfrm>
              <a:off x="-2449883" y="-1"/>
              <a:ext cx="118607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3C6C4A9-8B6A-429B-980E-26CD0C3A573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858AC381-BFD1-4A89-AE49-8ADC853A6849}"/>
                </a:ext>
              </a:extLst>
            </p:cNvPr>
            <p:cNvSpPr txBox="1"/>
            <p:nvPr/>
          </p:nvSpPr>
          <p:spPr>
            <a:xfrm rot="16200000">
              <a:off x="8091629" y="3212692"/>
              <a:ext cx="1992086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3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preporuka</a:t>
              </a:r>
              <a:endParaRPr lang="en-US" sz="33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DF2E944-82FA-495B-8A5C-9BDE263553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0E31D48-090A-4A9C-AF5C-4B0C49C47C7D}"/>
              </a:ext>
            </a:extLst>
          </p:cNvPr>
          <p:cNvGrpSpPr/>
          <p:nvPr/>
        </p:nvGrpSpPr>
        <p:grpSpPr>
          <a:xfrm>
            <a:off x="-1786364" y="0"/>
            <a:ext cx="11335017" cy="6858000"/>
            <a:chOff x="-10744545" y="-1"/>
            <a:chExt cx="11335017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A79A714-CB74-4EFD-9BC1-A7F2F993842A}"/>
                </a:ext>
              </a:extLst>
            </p:cNvPr>
            <p:cNvSpPr/>
            <p:nvPr/>
          </p:nvSpPr>
          <p:spPr>
            <a:xfrm>
              <a:off x="-10744545" y="-1"/>
              <a:ext cx="11331017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006C60A-833A-41C2-A553-8132E7B3A7DB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95AECC6C-A520-4756-9163-08D14835D791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0F8A56B9-A504-4035-8439-53ED4617B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064440" y="414203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</a:t>
            </a:r>
            <a:r>
              <a:rPr lang="hr-HR" sz="3200" dirty="0" smtClean="0">
                <a:solidFill>
                  <a:srgbClr val="00A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ZAKLJUČAK</a:t>
            </a:r>
            <a:endParaRPr lang="en-US" sz="3200" dirty="0">
              <a:solidFill>
                <a:srgbClr val="00A0A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F5285DFE-7CB0-4F85-899B-F151E785F8D8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63" y="384839"/>
            <a:ext cx="540000" cy="539998"/>
          </a:xfrm>
          <a:prstGeom prst="rect">
            <a:avLst/>
          </a:prstGeom>
        </p:spPr>
      </p:pic>
      <p:sp>
        <p:nvSpPr>
          <p:cNvPr id="38" name="TekstniOkvir 7"/>
          <p:cNvSpPr txBox="1"/>
          <p:nvPr/>
        </p:nvSpPr>
        <p:spPr>
          <a:xfrm>
            <a:off x="1262602" y="3967387"/>
            <a:ext cx="659532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hr-HR" sz="2400" dirty="0" smtClean="0">
                <a:solidFill>
                  <a:srgbClr val="5D7373"/>
                </a:solidFill>
                <a:latin typeface="Corbel" panose="020B0503020204020204" pitchFamily="34" charset="0"/>
              </a:rPr>
              <a:t>Svaki alat u nastavi je dobar, koristan i baš onaj pravi ako je koristan učeniku kao korisniku i učitelju kao osobi koja uz pomoć istoga dolazi do rezultata!</a:t>
            </a:r>
            <a:endParaRPr lang="hr-HR" sz="2400" i="1" dirty="0">
              <a:solidFill>
                <a:srgbClr val="5D7373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Picture 1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5477" y="1758557"/>
            <a:ext cx="5572227" cy="1975275"/>
          </a:xfrm>
          <a:prstGeom prst="rect">
            <a:avLst/>
          </a:prstGeom>
        </p:spPr>
      </p:pic>
      <p:sp>
        <p:nvSpPr>
          <p:cNvPr id="40" name="TextBox 39">
            <a:hlinkClick r:id="rId6"/>
            <a:extLst>
              <a:ext uri="{FF2B5EF4-FFF2-40B4-BE49-F238E27FC236}">
                <a16:creationId xmlns:a16="http://schemas.microsoft.com/office/drawing/2014/main" id="{8DC71A93-B148-4A8B-B0CA-4AD086FE8D7B}"/>
              </a:ext>
            </a:extLst>
          </p:cNvPr>
          <p:cNvSpPr txBox="1"/>
          <p:nvPr/>
        </p:nvSpPr>
        <p:spPr>
          <a:xfrm>
            <a:off x="3050220" y="5401271"/>
            <a:ext cx="2702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600" dirty="0" smtClean="0">
                <a:solidFill>
                  <a:srgbClr val="00A0A8"/>
                </a:solidFill>
                <a:latin typeface="Bringing on the Heartbreak" pitchFamily="2" charset="0"/>
              </a:rPr>
              <a:t>Hvala na pažnji!</a:t>
            </a:r>
            <a:endParaRPr lang="en-US" sz="3600" dirty="0">
              <a:solidFill>
                <a:srgbClr val="00A0A8"/>
              </a:solidFill>
              <a:latin typeface="Bringing on the Heartbrea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7239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A5E18E8-5A3E-4F1D-8254-6193AA55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746452" y="3189607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0422D8F-B19E-425C-93A8-F750F60A06A7}"/>
              </a:ext>
            </a:extLst>
          </p:cNvPr>
          <p:cNvGrpSpPr/>
          <p:nvPr/>
        </p:nvGrpSpPr>
        <p:grpSpPr>
          <a:xfrm>
            <a:off x="-7638543" y="-1"/>
            <a:ext cx="8692332" cy="6858000"/>
            <a:chOff x="718505" y="-1"/>
            <a:chExt cx="8692332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278AF09-2D0C-4E81-816C-BC1D04E40DC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C2E1C67-7A8F-4EB5-AB00-3C754858084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67795C74-0308-4781-BEE6-B62AE6D17152}"/>
                </a:ext>
              </a:extLst>
            </p:cNvPr>
            <p:cNvSpPr txBox="1"/>
            <p:nvPr/>
          </p:nvSpPr>
          <p:spPr>
            <a:xfrm rot="16200000">
              <a:off x="8091629" y="3189609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5C46027-B464-4ADA-A3B8-14FF4471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857813" y="416217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    </a:t>
            </a:r>
            <a:r>
              <a:rPr lang="hr-HR" sz="3200" dirty="0" smtClean="0">
                <a:solidFill>
                  <a:srgbClr val="FF5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REGISTRACIJA - PRISTUP ZA UČITELJE</a:t>
            </a:r>
            <a:endParaRPr lang="en-US" sz="3200" dirty="0">
              <a:solidFill>
                <a:srgbClr val="FF5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42" name="TekstniOkvir 6"/>
          <p:cNvSpPr txBox="1"/>
          <p:nvPr/>
        </p:nvSpPr>
        <p:spPr>
          <a:xfrm>
            <a:off x="8760016" y="1193572"/>
            <a:ext cx="3274783" cy="1015663"/>
          </a:xfrm>
          <a:prstGeom prst="rect">
            <a:avLst/>
          </a:prstGeom>
          <a:noFill/>
          <a:ln w="38100">
            <a:solidFill>
              <a:srgbClr val="00A0A8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/>
              <a:t>Prvi puta odaberite </a:t>
            </a:r>
            <a:r>
              <a:rPr lang="hr-HR" sz="2000" i="1" dirty="0"/>
              <a:t>Teacher access </a:t>
            </a:r>
            <a:r>
              <a:rPr lang="hr-HR" sz="2000" dirty="0" smtClean="0"/>
              <a:t>zatim </a:t>
            </a:r>
            <a:r>
              <a:rPr lang="hr-HR" sz="2000" dirty="0"/>
              <a:t>kliknite na </a:t>
            </a:r>
            <a:r>
              <a:rPr lang="hr-HR" sz="2000" i="1" dirty="0" smtClean="0"/>
              <a:t>Register</a:t>
            </a:r>
            <a:endParaRPr lang="hr-HR" sz="2000" i="1" dirty="0"/>
          </a:p>
        </p:txBody>
      </p:sp>
      <p:sp>
        <p:nvSpPr>
          <p:cNvPr id="43" name="TekstniOkvir 7"/>
          <p:cNvSpPr txBox="1"/>
          <p:nvPr/>
        </p:nvSpPr>
        <p:spPr>
          <a:xfrm>
            <a:off x="3710725" y="5550052"/>
            <a:ext cx="2473089" cy="400110"/>
          </a:xfrm>
          <a:prstGeom prst="rect">
            <a:avLst/>
          </a:prstGeom>
          <a:noFill/>
          <a:ln w="38100">
            <a:solidFill>
              <a:srgbClr val="00A0A8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 smtClean="0">
                <a:latin typeface="Tw Cen MT" panose="020B0602020104020603" pitchFamily="34" charset="-18"/>
              </a:rPr>
              <a:t>Registracijski obrazac</a:t>
            </a:r>
            <a:endParaRPr lang="hr-HR" sz="2000" dirty="0">
              <a:latin typeface="Tw Cen MT" panose="020B0602020104020603" pitchFamily="34" charset="-18"/>
            </a:endParaRPr>
          </a:p>
        </p:txBody>
      </p:sp>
      <p:cxnSp>
        <p:nvCxnSpPr>
          <p:cNvPr id="44" name="Ravni poveznik sa strelicom 9"/>
          <p:cNvCxnSpPr/>
          <p:nvPr/>
        </p:nvCxnSpPr>
        <p:spPr>
          <a:xfrm flipH="1">
            <a:off x="10205436" y="2209235"/>
            <a:ext cx="56214" cy="693655"/>
          </a:xfrm>
          <a:prstGeom prst="straightConnector1">
            <a:avLst/>
          </a:prstGeom>
          <a:ln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avni poveznik sa strelicom 11"/>
          <p:cNvCxnSpPr/>
          <p:nvPr/>
        </p:nvCxnSpPr>
        <p:spPr>
          <a:xfrm flipV="1">
            <a:off x="5335050" y="4787908"/>
            <a:ext cx="40857" cy="763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76113" t="20588" r="8901" b="39522"/>
          <a:stretch/>
        </p:blipFill>
        <p:spPr>
          <a:xfrm>
            <a:off x="8901962" y="2966037"/>
            <a:ext cx="1949824" cy="29180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8030" t="18382" r="15515" b="12684"/>
          <a:stretch/>
        </p:blipFill>
        <p:spPr>
          <a:xfrm>
            <a:off x="2902821" y="1205658"/>
            <a:ext cx="5699995" cy="358225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048000" y="29673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hr-HR" dirty="0"/>
          </a:p>
        </p:txBody>
      </p:sp>
      <p:sp>
        <p:nvSpPr>
          <p:cNvPr id="49" name="TekstniOkvir 7"/>
          <p:cNvSpPr txBox="1"/>
          <p:nvPr/>
        </p:nvSpPr>
        <p:spPr>
          <a:xfrm>
            <a:off x="6938483" y="5348245"/>
            <a:ext cx="1875123" cy="1200329"/>
          </a:xfrm>
          <a:prstGeom prst="rect">
            <a:avLst/>
          </a:prstGeom>
          <a:noFill/>
          <a:ln w="38100">
            <a:solidFill>
              <a:srgbClr val="00A0A8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/>
              <a:t>Svaki sljedeći puta pri </a:t>
            </a:r>
            <a:r>
              <a:rPr lang="hr-HR" dirty="0" smtClean="0"/>
              <a:t>ulasku </a:t>
            </a:r>
            <a:r>
              <a:rPr lang="hr-HR" dirty="0"/>
              <a:t>u alat odaberite </a:t>
            </a:r>
            <a:r>
              <a:rPr lang="hr-HR" i="1" dirty="0" smtClean="0"/>
              <a:t>Log </a:t>
            </a:r>
            <a:r>
              <a:rPr lang="hr-HR" i="1" dirty="0"/>
              <a:t>in </a:t>
            </a:r>
            <a:r>
              <a:rPr lang="hr-HR" dirty="0"/>
              <a:t>i popunite </a:t>
            </a:r>
            <a:r>
              <a:rPr lang="hr-HR" dirty="0" smtClean="0"/>
              <a:t>podatke</a:t>
            </a:r>
            <a:endParaRPr lang="hr-HR" dirty="0"/>
          </a:p>
        </p:txBody>
      </p:sp>
      <p:cxnSp>
        <p:nvCxnSpPr>
          <p:cNvPr id="81" name="Ravni poveznik sa strelicom 11"/>
          <p:cNvCxnSpPr/>
          <p:nvPr/>
        </p:nvCxnSpPr>
        <p:spPr>
          <a:xfrm flipV="1">
            <a:off x="8255475" y="4329953"/>
            <a:ext cx="1059223" cy="10182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 rot="20013958">
            <a:off x="6129011" y="2356655"/>
            <a:ext cx="22366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dirty="0">
                <a:solidFill>
                  <a:srgbClr val="FF5969"/>
                </a:solidFill>
                <a:latin typeface="Tw Cen MT" panose="020B0602020104020603" pitchFamily="34" charset="-18"/>
              </a:rPr>
              <a:t>NIJE OBAVEZNO!</a:t>
            </a:r>
          </a:p>
        </p:txBody>
      </p:sp>
      <p:pic>
        <p:nvPicPr>
          <p:cNvPr id="82" name="Picture 81">
            <a:extLst>
              <a:ext uri="{FF2B5EF4-FFF2-40B4-BE49-F238E27FC236}">
                <a16:creationId xmlns:a16="http://schemas.microsoft.com/office/drawing/2014/main" id="{D1E1EB09-3B7F-4AD1-85F5-A963B8B7D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75" y="393385"/>
            <a:ext cx="561442" cy="561441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67795C74-0308-4781-BEE6-B62AE6D17152}"/>
              </a:ext>
            </a:extLst>
          </p:cNvPr>
          <p:cNvSpPr txBox="1"/>
          <p:nvPr/>
        </p:nvSpPr>
        <p:spPr>
          <a:xfrm rot="16200000">
            <a:off x="-265419" y="3212692"/>
            <a:ext cx="1992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300" b="1" dirty="0">
                <a:solidFill>
                  <a:srgbClr val="F0EEF0"/>
                </a:solidFill>
                <a:latin typeface="Tw Cen MT" panose="020B0602020104020603" pitchFamily="34" charset="0"/>
              </a:rPr>
              <a:t>preporuka</a:t>
            </a:r>
            <a:endParaRPr lang="en-US" sz="3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89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A5E18E8-5A3E-4F1D-8254-6193AA55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746452" y="3189607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0422D8F-B19E-425C-93A8-F750F60A06A7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278AF09-2D0C-4E81-816C-BC1D04E40DC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C2E1C67-7A8F-4EB5-AB00-3C754858084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5C46027-B464-4ADA-A3B8-14FF4471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857813" y="416217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    </a:t>
            </a:r>
            <a:r>
              <a:rPr lang="hr-HR" sz="3200" dirty="0" smtClean="0">
                <a:solidFill>
                  <a:srgbClr val="FF5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PROFIL UČITELJA</a:t>
            </a:r>
            <a:endParaRPr lang="en-US" sz="3200" dirty="0">
              <a:solidFill>
                <a:srgbClr val="FF596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A98CF0-C7D5-4BB1-AE6B-892973EDC2B3}"/>
              </a:ext>
            </a:extLst>
          </p:cNvPr>
          <p:cNvSpPr txBox="1"/>
          <p:nvPr/>
        </p:nvSpPr>
        <p:spPr>
          <a:xfrm>
            <a:off x="2869002" y="1124103"/>
            <a:ext cx="553240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Pregled mogućnosti na izrađenom profilu: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Moji interaktivni listići (My worksheets)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Moji učenici (My students)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Moje mape (My workbooks</a:t>
            </a:r>
            <a:r>
              <a:rPr lang="hr-HR" sz="2000" dirty="0" smtClean="0">
                <a:solidFill>
                  <a:srgbClr val="5D7373"/>
                </a:solidFill>
                <a:latin typeface="Tw Cen MT" panose="020B0602020104020603" pitchFamily="34" charset="-18"/>
              </a:rPr>
              <a:t>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5D7373"/>
                </a:solidFill>
                <a:latin typeface="Tw Cen MT" panose="020B0602020104020603" pitchFamily="34" charset="-18"/>
              </a:rPr>
              <a:t>Moj elektornski sandučić (</a:t>
            </a:r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My mail box</a:t>
            </a:r>
            <a:r>
              <a:rPr lang="hr-HR" sz="2000" dirty="0" smtClean="0">
                <a:solidFill>
                  <a:srgbClr val="5D7373"/>
                </a:solidFill>
                <a:latin typeface="Tw Cen MT" panose="020B0602020104020603" pitchFamily="34" charset="-18"/>
              </a:rPr>
              <a:t>)</a:t>
            </a:r>
            <a:endParaRPr lang="hr-HR" sz="2000" dirty="0">
              <a:solidFill>
                <a:srgbClr val="5D7373"/>
              </a:solidFill>
              <a:latin typeface="Tw Cen MT" panose="020B0602020104020603" pitchFamily="34" charset="-18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Omiljeni sadžaji (My favourite worksheets)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5D7373"/>
                </a:solidFill>
                <a:latin typeface="Tw Cen MT" panose="020B0602020104020603" pitchFamily="34" charset="-18"/>
              </a:rPr>
              <a:t>Korisnici koje pratim (My followed users)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 smtClean="0">
                <a:solidFill>
                  <a:srgbClr val="5D7373"/>
                </a:solidFill>
                <a:latin typeface="Tw Cen MT" panose="020B0602020104020603" pitchFamily="34" charset="-18"/>
              </a:rPr>
              <a:t>Obavijesti </a:t>
            </a:r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(Notifications)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Moj račun (My account)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Odjava (Log out)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78800" t="21140" r="4147" b="12684"/>
          <a:stretch/>
        </p:blipFill>
        <p:spPr>
          <a:xfrm>
            <a:off x="7956487" y="708604"/>
            <a:ext cx="2645903" cy="5772878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1E1EB09-3B7F-4AD1-85F5-A963B8B7D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75" y="393385"/>
            <a:ext cx="561442" cy="56144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7795C74-0308-4781-BEE6-B62AE6D17152}"/>
              </a:ext>
            </a:extLst>
          </p:cNvPr>
          <p:cNvSpPr txBox="1"/>
          <p:nvPr/>
        </p:nvSpPr>
        <p:spPr>
          <a:xfrm rot="16200000">
            <a:off x="-265419" y="3212692"/>
            <a:ext cx="1992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300" b="1" dirty="0">
                <a:solidFill>
                  <a:srgbClr val="F0EEF0"/>
                </a:solidFill>
                <a:latin typeface="Tw Cen MT" panose="020B0602020104020603" pitchFamily="34" charset="0"/>
              </a:rPr>
              <a:t>preporuka</a:t>
            </a:r>
            <a:endParaRPr lang="en-US" sz="3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686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A5E18E8-5A3E-4F1D-8254-6193AA55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746452" y="3189607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0422D8F-B19E-425C-93A8-F750F60A06A7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278AF09-2D0C-4E81-816C-BC1D04E40DC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C2E1C67-7A8F-4EB5-AB00-3C754858084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5C46027-B464-4ADA-A3B8-14FF4471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857813" y="416217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    </a:t>
            </a:r>
            <a:r>
              <a:rPr lang="hr-HR" sz="3200" dirty="0" smtClean="0">
                <a:solidFill>
                  <a:srgbClr val="FF5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UČENICI</a:t>
            </a:r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</a:t>
            </a:r>
            <a:endParaRPr lang="en-US" sz="3200" dirty="0">
              <a:solidFill>
                <a:srgbClr val="03A1A4"/>
              </a:solidFill>
              <a:latin typeface="Tw Cen MT" panose="020B06020201040206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A98CF0-C7D5-4BB1-AE6B-892973EDC2B3}"/>
              </a:ext>
            </a:extLst>
          </p:cNvPr>
          <p:cNvSpPr txBox="1"/>
          <p:nvPr/>
        </p:nvSpPr>
        <p:spPr>
          <a:xfrm>
            <a:off x="2832434" y="1515914"/>
            <a:ext cx="52201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Učitelji učenike dodaju u svoj razred preko učiteljskog profila. </a:t>
            </a:r>
            <a:r>
              <a:rPr lang="hr-HR" sz="2000" b="1" dirty="0">
                <a:solidFill>
                  <a:srgbClr val="5D7373"/>
                </a:solidFill>
                <a:latin typeface="Tw Cen MT" panose="020B0602020104020603" pitchFamily="34" charset="-18"/>
              </a:rPr>
              <a:t>To nije uvjet za rad na listiću, i bez prijave učenici imaju pristup sadržajima.</a:t>
            </a:r>
            <a:endParaRPr lang="hr-HR" sz="2000" dirty="0">
              <a:solidFill>
                <a:srgbClr val="5D7373"/>
              </a:solidFill>
              <a:latin typeface="Tw Cen MT" panose="020B0602020104020603" pitchFamily="34" charset="-18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FA98CF0-C7D5-4BB1-AE6B-892973EDC2B3}"/>
              </a:ext>
            </a:extLst>
          </p:cNvPr>
          <p:cNvSpPr txBox="1"/>
          <p:nvPr/>
        </p:nvSpPr>
        <p:spPr>
          <a:xfrm>
            <a:off x="6244421" y="2802986"/>
            <a:ext cx="49278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Učenici se samostalno mogu registrirati samo pod uvjetom da ih je učitelj pozvao i podijelio s njima svoj kod. </a:t>
            </a:r>
            <a:r>
              <a:rPr lang="hr-HR" sz="2000" b="1" dirty="0" smtClean="0">
                <a:solidFill>
                  <a:srgbClr val="5D7373"/>
                </a:solidFill>
                <a:latin typeface="Tw Cen MT" panose="020B0602020104020603" pitchFamily="34" charset="-18"/>
              </a:rPr>
              <a:t>Ni </a:t>
            </a:r>
            <a:r>
              <a:rPr lang="hr-HR" sz="2000" b="1" dirty="0">
                <a:solidFill>
                  <a:srgbClr val="5D7373"/>
                </a:solidFill>
                <a:latin typeface="Tw Cen MT" panose="020B0602020104020603" pitchFamily="34" charset="-18"/>
              </a:rPr>
              <a:t>to nije uvjet za rad na listiću (nije obavezno).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7667" t="34559" r="38666" b="22794"/>
          <a:stretch/>
        </p:blipFill>
        <p:spPr>
          <a:xfrm>
            <a:off x="3058645" y="2802986"/>
            <a:ext cx="3079377" cy="3119719"/>
          </a:xfrm>
          <a:prstGeom prst="rect">
            <a:avLst/>
          </a:prstGeom>
          <a:ln w="28575">
            <a:solidFill>
              <a:srgbClr val="52CCBF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5472" t="28492" r="26885" b="49633"/>
          <a:stretch/>
        </p:blipFill>
        <p:spPr>
          <a:xfrm>
            <a:off x="6404323" y="4895762"/>
            <a:ext cx="5521376" cy="1425258"/>
          </a:xfrm>
          <a:prstGeom prst="rect">
            <a:avLst/>
          </a:prstGeom>
          <a:ln w="19050">
            <a:solidFill>
              <a:srgbClr val="FF5969"/>
            </a:solidFill>
          </a:ln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D1E1EB09-3B7F-4AD1-85F5-A963B8B7D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75" y="393385"/>
            <a:ext cx="561442" cy="561441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7795C74-0308-4781-BEE6-B62AE6D17152}"/>
              </a:ext>
            </a:extLst>
          </p:cNvPr>
          <p:cNvSpPr txBox="1"/>
          <p:nvPr/>
        </p:nvSpPr>
        <p:spPr>
          <a:xfrm rot="16200000">
            <a:off x="-265419" y="3212692"/>
            <a:ext cx="1992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300" b="1" dirty="0">
                <a:solidFill>
                  <a:srgbClr val="F0EEF0"/>
                </a:solidFill>
                <a:latin typeface="Tw Cen MT" panose="020B0602020104020603" pitchFamily="34" charset="0"/>
              </a:rPr>
              <a:t>preporuka</a:t>
            </a:r>
            <a:endParaRPr lang="en-US" sz="3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74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roup 49">
            <a:extLst>
              <a:ext uri="{FF2B5EF4-FFF2-40B4-BE49-F238E27FC236}">
                <a16:creationId xmlns:a16="http://schemas.microsoft.com/office/drawing/2014/main" id="{066ACF4C-6F8C-46FC-8362-2E05C90EEAFA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F373113-18F1-4443-9A8E-5EF06C1D2FEA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8F99D053-FB83-41F1-B2CB-C10918BC99BC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7F4373C1-3934-47C3-8F36-E2FB2615CA87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5A5E18E8-5A3E-4F1D-8254-6193AA55C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50C247F-7990-4945-869D-5E2A900F477F}"/>
              </a:ext>
            </a:extLst>
          </p:cNvPr>
          <p:cNvGrpSpPr/>
          <p:nvPr/>
        </p:nvGrpSpPr>
        <p:grpSpPr>
          <a:xfrm>
            <a:off x="-8798784" y="0"/>
            <a:ext cx="11447503" cy="6858000"/>
            <a:chOff x="213096" y="0"/>
            <a:chExt cx="11447503" cy="6858000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6D2C93AC-EBE3-4E67-A867-76D5D6BEDB10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35DBD2B9-E73C-4AE9-91C9-698379867E98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D6BDC4B-8313-4203-9F42-C28AC214EB64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44037FC5-8E34-4772-9A87-813F2AD5E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BC916508-F80D-434E-B066-812949E5DB94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E9E3B68-B936-49FB-94D8-7AC0076CF48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D3F9516-66C4-44E6-9877-6C0374B5112C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2DF4D80-460D-4455-B80A-3BC0C6A12DA2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4" name="Picture 63">
              <a:extLst>
                <a:ext uri="{FF2B5EF4-FFF2-40B4-BE49-F238E27FC236}">
                  <a16:creationId xmlns:a16="http://schemas.microsoft.com/office/drawing/2014/main" id="{7AB39DAF-3109-4CEA-BD1D-C123179FF8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92B7020D-701A-4EE7-BDA2-CD171993C203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B77930A-0489-40A5-B3D7-053D64BD29C4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3ED749F6-F5EB-48BD-A697-16D473CCCFE8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8070AD46-78F1-4169-9AE3-EDECC43BD39B}"/>
                </a:ext>
              </a:extLst>
            </p:cNvPr>
            <p:cNvSpPr txBox="1"/>
            <p:nvPr/>
          </p:nvSpPr>
          <p:spPr>
            <a:xfrm rot="16200000">
              <a:off x="8746452" y="3189607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69" name="Picture 68">
              <a:extLst>
                <a:ext uri="{FF2B5EF4-FFF2-40B4-BE49-F238E27FC236}">
                  <a16:creationId xmlns:a16="http://schemas.microsoft.com/office/drawing/2014/main" id="{22B026A5-B1AC-46D4-AE84-DF77E5A294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70" name="Rectangle 69">
            <a:extLst>
              <a:ext uri="{FF2B5EF4-FFF2-40B4-BE49-F238E27FC236}">
                <a16:creationId xmlns:a16="http://schemas.microsoft.com/office/drawing/2014/main" id="{371C6EE2-CCA6-4F94-870B-CB9D61CEBE17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20422D8F-B19E-425C-93A8-F750F60A06A7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3278AF09-2D0C-4E81-816C-BC1D04E40DC2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C2E1C67-7A8F-4EB5-AB00-3C754858084E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45C46027-B464-4ADA-A3B8-14FF4471B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C1D48DDF-B760-4AB3-A520-29238CC2C408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FA696B4D-5BCF-47C3-8B8C-BE87154A63B4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AAA7B45-7DAF-4C4D-A930-ABA45AC955DD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01F5CFD-7EE1-475C-A36F-330184D5C6EC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B9F42291-FBD0-4239-8D69-22035DCB4A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857813" y="416217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    </a:t>
            </a:r>
            <a:r>
              <a:rPr lang="hr-HR" sz="3200" dirty="0" smtClean="0">
                <a:solidFill>
                  <a:srgbClr val="FF59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MOGUĆNOST</a:t>
            </a:r>
            <a:r>
              <a:rPr lang="hr-HR" sz="3200" dirty="0" smtClean="0">
                <a:solidFill>
                  <a:srgbClr val="FF5969"/>
                </a:solidFill>
                <a:latin typeface="Tw Cen MT" panose="020B0602020104020603" pitchFamily="34" charset="0"/>
              </a:rPr>
              <a:t>I</a:t>
            </a:r>
            <a:endParaRPr lang="en-US" sz="3200" dirty="0">
              <a:solidFill>
                <a:srgbClr val="FF5969"/>
              </a:solidFill>
              <a:latin typeface="Tw Cen MT" panose="020B0602020104020603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A98CF0-C7D5-4BB1-AE6B-892973EDC2B3}"/>
              </a:ext>
            </a:extLst>
          </p:cNvPr>
          <p:cNvSpPr txBox="1"/>
          <p:nvPr/>
        </p:nvSpPr>
        <p:spPr>
          <a:xfrm>
            <a:off x="3162729" y="1129402"/>
            <a:ext cx="2297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rgbClr val="FF5969"/>
                </a:solidFill>
                <a:latin typeface="Tw Cen MT" panose="020B0602020104020603" pitchFamily="34" charset="-18"/>
              </a:rPr>
              <a:t>Moguće je izraditi interaktivne listiće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FA98CF0-C7D5-4BB1-AE6B-892973EDC2B3}"/>
              </a:ext>
            </a:extLst>
          </p:cNvPr>
          <p:cNvSpPr txBox="1"/>
          <p:nvPr/>
        </p:nvSpPr>
        <p:spPr>
          <a:xfrm>
            <a:off x="2900895" y="4027821"/>
            <a:ext cx="33988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U padajućem izborniku možete pregledati: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A0A8"/>
                </a:solidFill>
                <a:latin typeface="Tw Cen MT" panose="020B0602020104020603" pitchFamily="34" charset="-18"/>
              </a:rPr>
              <a:t>Upute (Tutorial)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A0A8"/>
                </a:solidFill>
                <a:latin typeface="Tw Cen MT" panose="020B0602020104020603" pitchFamily="34" charset="-18"/>
              </a:rPr>
              <a:t>Video upute (Video turorial)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A0A8"/>
                </a:solidFill>
                <a:latin typeface="Tw Cen MT" panose="020B0602020104020603" pitchFamily="34" charset="-18"/>
              </a:rPr>
              <a:t>Započeti rad (Get started)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FA98CF0-C7D5-4BB1-AE6B-892973EDC2B3}"/>
              </a:ext>
            </a:extLst>
          </p:cNvPr>
          <p:cNvSpPr txBox="1"/>
          <p:nvPr/>
        </p:nvSpPr>
        <p:spPr>
          <a:xfrm>
            <a:off x="7514864" y="1124103"/>
            <a:ext cx="2297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000" dirty="0">
                <a:solidFill>
                  <a:srgbClr val="FF5969"/>
                </a:solidFill>
                <a:latin typeface="Tw Cen MT" panose="020B0602020104020603" pitchFamily="34" charset="-18"/>
              </a:rPr>
              <a:t>Listiće je moguće razvrstati u mape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A98CF0-C7D5-4BB1-AE6B-892973EDC2B3}"/>
              </a:ext>
            </a:extLst>
          </p:cNvPr>
          <p:cNvSpPr txBox="1"/>
          <p:nvPr/>
        </p:nvSpPr>
        <p:spPr>
          <a:xfrm>
            <a:off x="7063570" y="4027821"/>
            <a:ext cx="346510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dirty="0">
                <a:solidFill>
                  <a:srgbClr val="5D7373"/>
                </a:solidFill>
                <a:latin typeface="Tw Cen MT" panose="020B0602020104020603" pitchFamily="34" charset="-18"/>
              </a:rPr>
              <a:t>U padajućem izborniku možete pregledati: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A0A8"/>
                </a:solidFill>
                <a:latin typeface="Tw Cen MT" panose="020B0602020104020603" pitchFamily="34" charset="-18"/>
              </a:rPr>
              <a:t>Video upute (Video turorial)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A0A8"/>
                </a:solidFill>
                <a:latin typeface="Tw Cen MT" panose="020B0602020104020603" pitchFamily="34" charset="-18"/>
              </a:rPr>
              <a:t>Započeti rad (Get started)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9114" t="15073" r="40216" b="59375"/>
          <a:stretch/>
        </p:blipFill>
        <p:spPr>
          <a:xfrm>
            <a:off x="2993775" y="1908931"/>
            <a:ext cx="2689413" cy="1869142"/>
          </a:xfrm>
          <a:prstGeom prst="flowChartAlternateProcess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0300" t="14706" r="19649" b="65073"/>
          <a:stretch/>
        </p:blipFill>
        <p:spPr>
          <a:xfrm>
            <a:off x="7359405" y="2203569"/>
            <a:ext cx="2608730" cy="1479177"/>
          </a:xfrm>
          <a:prstGeom prst="flowChartAlternateProcess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D1E1EB09-3B7F-4AD1-85F5-A963B8B7D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775" y="393385"/>
            <a:ext cx="561442" cy="56144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67795C74-0308-4781-BEE6-B62AE6D17152}"/>
              </a:ext>
            </a:extLst>
          </p:cNvPr>
          <p:cNvSpPr txBox="1"/>
          <p:nvPr/>
        </p:nvSpPr>
        <p:spPr>
          <a:xfrm rot="16200000">
            <a:off x="-265419" y="3212692"/>
            <a:ext cx="1992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300" b="1" dirty="0">
                <a:solidFill>
                  <a:srgbClr val="F0EEF0"/>
                </a:solidFill>
                <a:latin typeface="Tw Cen MT" panose="020B0602020104020603" pitchFamily="34" charset="0"/>
              </a:rPr>
              <a:t>preporuka</a:t>
            </a:r>
            <a:endParaRPr lang="en-US" sz="3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166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BC3001EC-9F33-4C39-B780-199714C83EA2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9B5C97-F627-4A85-B003-5396A9D964D5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97C14D5-0388-44F5-AD76-F8BBAF179CD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151F346-69C6-4F86-BC1F-C57BA2384CC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2B367FE-8530-4052-AD96-2D6FBE49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E93C38-ECA5-4094-81E9-196A3BD19EBD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C85080E-7B66-43F0-AB4D-3A69B13C005A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05DAC1A-9BF8-460E-8D8B-77BFB6B27FF9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DCA374-CD21-448B-8791-8A04A9A9A552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3A620A7-5483-4447-9670-0F8D67F36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02914A7-C65F-4EFB-8FF4-9BB283DC3935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9DA66B2-8A11-4397-B997-59A37787FEF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A8923D-952E-459F-92C0-CCE4C5E45F88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D73F442-B2F9-477E-B4DE-956CBA09D9C3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654DCD4-7920-4D83-8D7F-6D3A71A1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A67CF96-B24C-4BAD-8466-B32ECC2753A1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B7B7434-49BE-47D6-BAE6-9B9134F0EC8C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80296C0-D397-432D-B5A1-CA7DA186EB1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3DE47E8-526D-4A96-A671-69E14D20D1EB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FD4AAEC-83E5-4832-BEA2-517A195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3C6BBB46-3AAE-49B1-8F56-3535CC357FEB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A452EB0-3109-45BB-9389-19F84818FE30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F941D0C-24DA-4E77-BE08-34D6F94BD6FB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9747D82-077A-45F5-8822-6A7F978E7845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EF138C1A-5B68-42BE-B6B8-0EE1F473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C48F6F2-7791-4D91-ADEC-77FE8FA739E3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8ED37E9-9873-442F-9B7C-7F4BC1A8F51E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2E020DE-B46A-4F47-97AB-BB6C9038FA2E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CF05B7C-3B2D-4CAB-9132-7B756B44206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A04E2F48-2025-4003-B590-1DD95771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14331A99-A934-4099-9190-67078252B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61" y="393576"/>
            <a:ext cx="540000" cy="539998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857813" y="416217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</a:t>
            </a:r>
            <a:r>
              <a:rPr lang="hr-HR" sz="3200" dirty="0" smtClean="0">
                <a:solidFill>
                  <a:srgbClr val="03A1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KRENIMO SA RADOM</a:t>
            </a:r>
            <a:endParaRPr lang="en-US" sz="3200" dirty="0">
              <a:solidFill>
                <a:srgbClr val="03A1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2529" t="9007" r="40690" b="73346"/>
          <a:stretch/>
        </p:blipFill>
        <p:spPr>
          <a:xfrm>
            <a:off x="2597444" y="1256768"/>
            <a:ext cx="7365011" cy="1259962"/>
          </a:xfrm>
          <a:prstGeom prst="rect">
            <a:avLst/>
          </a:prstGeom>
        </p:spPr>
      </p:pic>
      <p:sp>
        <p:nvSpPr>
          <p:cNvPr id="66" name="TekstniOkvir 7"/>
          <p:cNvSpPr txBox="1"/>
          <p:nvPr/>
        </p:nvSpPr>
        <p:spPr>
          <a:xfrm>
            <a:off x="6467841" y="4698356"/>
            <a:ext cx="2875239" cy="1477328"/>
          </a:xfrm>
          <a:prstGeom prst="rect">
            <a:avLst/>
          </a:prstGeom>
          <a:noFill/>
          <a:ln w="38100">
            <a:solidFill>
              <a:srgbClr val="00A0A8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r-HR" dirty="0">
                <a:solidFill>
                  <a:srgbClr val="5D7373"/>
                </a:solidFill>
              </a:rPr>
              <a:t>U alatnoj traci odaberite </a:t>
            </a:r>
            <a:r>
              <a:rPr lang="hr-HR" i="1" dirty="0">
                <a:solidFill>
                  <a:srgbClr val="00A0A8"/>
                </a:solidFill>
              </a:rPr>
              <a:t>Make interactive worksheets </a:t>
            </a:r>
            <a:r>
              <a:rPr lang="hr-HR" dirty="0">
                <a:solidFill>
                  <a:srgbClr val="5D7373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hr-HR" dirty="0">
                <a:solidFill>
                  <a:srgbClr val="5D7373"/>
                </a:solidFill>
              </a:rPr>
              <a:t>U padajućem izborniku odaberite </a:t>
            </a:r>
            <a:r>
              <a:rPr lang="hr-HR" i="1" dirty="0">
                <a:solidFill>
                  <a:srgbClr val="00A0A8"/>
                </a:solidFill>
              </a:rPr>
              <a:t>Get started</a:t>
            </a:r>
            <a:r>
              <a:rPr lang="hr-HR" i="1" dirty="0" smtClean="0">
                <a:solidFill>
                  <a:srgbClr val="00A0A8"/>
                </a:solidFill>
              </a:rPr>
              <a:t>.</a:t>
            </a:r>
            <a:endParaRPr lang="hr-HR" i="1" dirty="0">
              <a:solidFill>
                <a:srgbClr val="00A0A8"/>
              </a:solidFill>
            </a:endParaRPr>
          </a:p>
        </p:txBody>
      </p:sp>
      <p:cxnSp>
        <p:nvCxnSpPr>
          <p:cNvPr id="67" name="Ravni poveznik sa strelicom 11"/>
          <p:cNvCxnSpPr/>
          <p:nvPr/>
        </p:nvCxnSpPr>
        <p:spPr>
          <a:xfrm flipH="1" flipV="1">
            <a:off x="6829749" y="4106198"/>
            <a:ext cx="606065" cy="5921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6"/>
          <a:srcRect l="39114" t="15073" r="40216" b="59375"/>
          <a:stretch/>
        </p:blipFill>
        <p:spPr>
          <a:xfrm>
            <a:off x="5016981" y="2237055"/>
            <a:ext cx="2689413" cy="1869142"/>
          </a:xfrm>
          <a:prstGeom prst="flowChartAlternateProcess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5728447" y="3523129"/>
            <a:ext cx="1277471" cy="376518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7795C74-0308-4781-BEE6-B62AE6D17152}"/>
              </a:ext>
            </a:extLst>
          </p:cNvPr>
          <p:cNvSpPr txBox="1"/>
          <p:nvPr/>
        </p:nvSpPr>
        <p:spPr>
          <a:xfrm rot="16200000">
            <a:off x="-265419" y="3212692"/>
            <a:ext cx="1992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300" b="1" dirty="0">
                <a:solidFill>
                  <a:srgbClr val="F0EEF0"/>
                </a:solidFill>
                <a:latin typeface="Tw Cen MT" panose="020B0602020104020603" pitchFamily="34" charset="0"/>
              </a:rPr>
              <a:t>preporuka</a:t>
            </a:r>
            <a:endParaRPr lang="en-US" sz="3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94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BC3001EC-9F33-4C39-B780-199714C83EA2}"/>
              </a:ext>
            </a:extLst>
          </p:cNvPr>
          <p:cNvGrpSpPr/>
          <p:nvPr/>
        </p:nvGrpSpPr>
        <p:grpSpPr>
          <a:xfrm>
            <a:off x="-290920" y="0"/>
            <a:ext cx="12482920" cy="6858000"/>
            <a:chOff x="-290920" y="0"/>
            <a:chExt cx="12482920" cy="6858000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129B5C97-F627-4A85-B003-5396A9D964D5}"/>
                </a:ext>
              </a:extLst>
            </p:cNvPr>
            <p:cNvSpPr/>
            <p:nvPr/>
          </p:nvSpPr>
          <p:spPr>
            <a:xfrm>
              <a:off x="-290920" y="0"/>
              <a:ext cx="12482920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97C14D5-0388-44F5-AD76-F8BBAF179CD6}"/>
                </a:ext>
              </a:extLst>
            </p:cNvPr>
            <p:cNvSpPr/>
            <p:nvPr/>
          </p:nvSpPr>
          <p:spPr>
            <a:xfrm>
              <a:off x="11023600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596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151F346-69C6-4F86-BC1F-C57BA2384CC6}"/>
                </a:ext>
              </a:extLst>
            </p:cNvPr>
            <p:cNvSpPr txBox="1"/>
            <p:nvPr/>
          </p:nvSpPr>
          <p:spPr>
            <a:xfrm rot="16200000">
              <a:off x="10872792" y="31947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uvod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52B367FE-8530-4052-AD96-2D6FBE490F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1129999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3E93C38-ECA5-4094-81E9-196A3BD19EBD}"/>
              </a:ext>
            </a:extLst>
          </p:cNvPr>
          <p:cNvGrpSpPr/>
          <p:nvPr/>
        </p:nvGrpSpPr>
        <p:grpSpPr>
          <a:xfrm>
            <a:off x="226788" y="-2"/>
            <a:ext cx="11447503" cy="6858000"/>
            <a:chOff x="213096" y="0"/>
            <a:chExt cx="11447503" cy="68580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C85080E-7B66-43F0-AB4D-3A69B13C005A}"/>
                </a:ext>
              </a:extLst>
            </p:cNvPr>
            <p:cNvSpPr/>
            <p:nvPr/>
          </p:nvSpPr>
          <p:spPr>
            <a:xfrm>
              <a:off x="213096" y="0"/>
              <a:ext cx="1144750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405DAC1A-9BF8-460E-8D8B-77BFB6B27FF9}"/>
                </a:ext>
              </a:extLst>
            </p:cNvPr>
            <p:cNvSpPr/>
            <p:nvPr/>
          </p:nvSpPr>
          <p:spPr>
            <a:xfrm>
              <a:off x="10492197" y="2337441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2CD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90DCA374-CD21-448B-8791-8A04A9A9A552}"/>
                </a:ext>
              </a:extLst>
            </p:cNvPr>
            <p:cNvSpPr txBox="1"/>
            <p:nvPr/>
          </p:nvSpPr>
          <p:spPr>
            <a:xfrm rot="16200000">
              <a:off x="10341391" y="3105834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priručnik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3A620A7-5483-4447-9670-0F8D67F36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10600933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B02914A7-C65F-4EFB-8FF4-9BB283DC3935}"/>
              </a:ext>
            </a:extLst>
          </p:cNvPr>
          <p:cNvGrpSpPr/>
          <p:nvPr/>
        </p:nvGrpSpPr>
        <p:grpSpPr>
          <a:xfrm>
            <a:off x="-7847639" y="0"/>
            <a:ext cx="9961092" cy="6858000"/>
            <a:chOff x="491575" y="0"/>
            <a:chExt cx="9961092" cy="6858000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99DA66B2-8A11-4397-B997-59A37787FEF8}"/>
                </a:ext>
              </a:extLst>
            </p:cNvPr>
            <p:cNvSpPr/>
            <p:nvPr/>
          </p:nvSpPr>
          <p:spPr>
            <a:xfrm>
              <a:off x="491575" y="0"/>
              <a:ext cx="9961092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A8923D-952E-459F-92C0-CCE4C5E45F88}"/>
                </a:ext>
              </a:extLst>
            </p:cNvPr>
            <p:cNvSpPr/>
            <p:nvPr/>
          </p:nvSpPr>
          <p:spPr>
            <a:xfrm>
              <a:off x="9284267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FFC73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D73F442-B2F9-477E-B4DE-956CBA09D9C3}"/>
                </a:ext>
              </a:extLst>
            </p:cNvPr>
            <p:cNvSpPr txBox="1"/>
            <p:nvPr/>
          </p:nvSpPr>
          <p:spPr>
            <a:xfrm rot="16200000">
              <a:off x="9117129" y="3189611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opcije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7654DCD4-7920-4D83-8D7F-6D3A71A169A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9385467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7A67CF96-B24C-4BAD-8466-B32ECC2753A1}"/>
              </a:ext>
            </a:extLst>
          </p:cNvPr>
          <p:cNvGrpSpPr/>
          <p:nvPr/>
        </p:nvGrpSpPr>
        <p:grpSpPr>
          <a:xfrm>
            <a:off x="-7985197" y="0"/>
            <a:ext cx="9574094" cy="6858000"/>
            <a:chOff x="491575" y="0"/>
            <a:chExt cx="9574094" cy="6858000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8B7B7434-49BE-47D6-BAE6-9B9134F0EC8C}"/>
                </a:ext>
              </a:extLst>
            </p:cNvPr>
            <p:cNvSpPr/>
            <p:nvPr/>
          </p:nvSpPr>
          <p:spPr>
            <a:xfrm>
              <a:off x="491575" y="0"/>
              <a:ext cx="957409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80296C0-D397-432D-B5A1-CA7DA186EB14}"/>
                </a:ext>
              </a:extLst>
            </p:cNvPr>
            <p:cNvSpPr/>
            <p:nvPr/>
          </p:nvSpPr>
          <p:spPr>
            <a:xfrm>
              <a:off x="8897260" y="2337440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5D737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73DE47E8-526D-4A96-A671-69E14D20D1EB}"/>
                </a:ext>
              </a:extLst>
            </p:cNvPr>
            <p:cNvSpPr txBox="1"/>
            <p:nvPr/>
          </p:nvSpPr>
          <p:spPr>
            <a:xfrm rot="16200000">
              <a:off x="8746453" y="3189610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>
                  <a:solidFill>
                    <a:srgbClr val="F0EEF0"/>
                  </a:solidFill>
                  <a:latin typeface="Tw Cen MT" panose="020B0602020104020603" pitchFamily="34" charset="0"/>
                </a:rPr>
                <a:t>objava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83" name="Picture 82">
              <a:extLst>
                <a:ext uri="{FF2B5EF4-FFF2-40B4-BE49-F238E27FC236}">
                  <a16:creationId xmlns:a16="http://schemas.microsoft.com/office/drawing/2014/main" id="{7FD4AAEC-83E5-4832-BEA2-517A195B2A7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992269" y="3247473"/>
              <a:ext cx="530600" cy="530600"/>
            </a:xfrm>
            <a:prstGeom prst="rect">
              <a:avLst/>
            </a:prstGeom>
          </p:spPr>
        </p:pic>
      </p:grpSp>
      <p:sp>
        <p:nvSpPr>
          <p:cNvPr id="84" name="Rectangle 83">
            <a:extLst>
              <a:ext uri="{FF2B5EF4-FFF2-40B4-BE49-F238E27FC236}">
                <a16:creationId xmlns:a16="http://schemas.microsoft.com/office/drawing/2014/main" id="{3C6BBB46-3AAE-49B1-8F56-3535CC357FEB}"/>
              </a:ext>
            </a:extLst>
          </p:cNvPr>
          <p:cNvSpPr/>
          <p:nvPr/>
        </p:nvSpPr>
        <p:spPr>
          <a:xfrm>
            <a:off x="-7962177" y="-1"/>
            <a:ext cx="5781368" cy="6858000"/>
          </a:xfrm>
          <a:prstGeom prst="rect">
            <a:avLst/>
          </a:prstGeom>
          <a:solidFill>
            <a:srgbClr val="F0EEF0"/>
          </a:solidFill>
          <a:ln>
            <a:noFill/>
          </a:ln>
          <a:effectLst>
            <a:outerShdw blurRad="215900" dist="38100" sx="101000" sy="101000" algn="l" rotWithShape="0">
              <a:schemeClr val="tx1">
                <a:lumMod val="65000"/>
                <a:lumOff val="35000"/>
                <a:alpha val="3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A452EB0-3109-45BB-9389-19F84818FE30}"/>
              </a:ext>
            </a:extLst>
          </p:cNvPr>
          <p:cNvGrpSpPr/>
          <p:nvPr/>
        </p:nvGrpSpPr>
        <p:grpSpPr>
          <a:xfrm>
            <a:off x="-7638543" y="-1"/>
            <a:ext cx="8692331" cy="6858000"/>
            <a:chOff x="718505" y="-1"/>
            <a:chExt cx="8692331" cy="6858000"/>
          </a:xfrm>
        </p:grpSpPr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F941D0C-24DA-4E77-BE08-34D6F94BD6FB}"/>
                </a:ext>
              </a:extLst>
            </p:cNvPr>
            <p:cNvSpPr/>
            <p:nvPr/>
          </p:nvSpPr>
          <p:spPr>
            <a:xfrm>
              <a:off x="718505" y="-1"/>
              <a:ext cx="8692331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9747D82-077A-45F5-8822-6A7F978E7845}"/>
                </a:ext>
              </a:extLst>
            </p:cNvPr>
            <p:cNvSpPr/>
            <p:nvPr/>
          </p:nvSpPr>
          <p:spPr>
            <a:xfrm>
              <a:off x="8242436" y="2337439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EF138C1A-5B68-42BE-B6B8-0EE1F473856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8340472" y="3247473"/>
              <a:ext cx="530600" cy="53060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2C48F6F2-7791-4D91-ADEC-77FE8FA739E3}"/>
              </a:ext>
            </a:extLst>
          </p:cNvPr>
          <p:cNvGrpSpPr/>
          <p:nvPr/>
        </p:nvGrpSpPr>
        <p:grpSpPr>
          <a:xfrm>
            <a:off x="-9395082" y="-1"/>
            <a:ext cx="9927504" cy="6858000"/>
            <a:chOff x="-9337032" y="-1"/>
            <a:chExt cx="9927504" cy="6858000"/>
          </a:xfrm>
        </p:grpSpPr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F8ED37E9-9873-442F-9B7C-7F4BC1A8F51E}"/>
                </a:ext>
              </a:extLst>
            </p:cNvPr>
            <p:cNvSpPr/>
            <p:nvPr/>
          </p:nvSpPr>
          <p:spPr>
            <a:xfrm>
              <a:off x="-9337032" y="-1"/>
              <a:ext cx="9923504" cy="6858000"/>
            </a:xfrm>
            <a:prstGeom prst="rect">
              <a:avLst/>
            </a:prstGeom>
            <a:solidFill>
              <a:srgbClr val="F0EEF0"/>
            </a:solidFill>
            <a:ln>
              <a:noFill/>
            </a:ln>
            <a:effectLst>
              <a:outerShdw blurRad="215900" dist="38100" sx="101000" sy="101000" algn="l" rotWithShape="0">
                <a:schemeClr val="tx1">
                  <a:lumMod val="65000"/>
                  <a:lumOff val="35000"/>
                  <a:alpha val="3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F2E020DE-B46A-4F47-97AB-BB6C9038FA2E}"/>
                </a:ext>
              </a:extLst>
            </p:cNvPr>
            <p:cNvSpPr/>
            <p:nvPr/>
          </p:nvSpPr>
          <p:spPr>
            <a:xfrm>
              <a:off x="-577928" y="2337438"/>
              <a:ext cx="1168400" cy="2360918"/>
            </a:xfrm>
            <a:custGeom>
              <a:avLst/>
              <a:gdLst>
                <a:gd name="connsiteX0" fmla="*/ 1168400 w 1168400"/>
                <a:gd name="connsiteY0" fmla="*/ 0 h 2360918"/>
                <a:gd name="connsiteX1" fmla="*/ 1168400 w 1168400"/>
                <a:gd name="connsiteY1" fmla="*/ 2360918 h 2360918"/>
                <a:gd name="connsiteX2" fmla="*/ 1060340 w 1168400"/>
                <a:gd name="connsiteY2" fmla="*/ 2355461 h 2360918"/>
                <a:gd name="connsiteX3" fmla="*/ 0 w 1168400"/>
                <a:gd name="connsiteY3" fmla="*/ 1180459 h 2360918"/>
                <a:gd name="connsiteX4" fmla="*/ 1060340 w 1168400"/>
                <a:gd name="connsiteY4" fmla="*/ 5457 h 23609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68400" h="2360918">
                  <a:moveTo>
                    <a:pt x="1168400" y="0"/>
                  </a:moveTo>
                  <a:lnTo>
                    <a:pt x="1168400" y="2360918"/>
                  </a:lnTo>
                  <a:lnTo>
                    <a:pt x="1060340" y="2355461"/>
                  </a:lnTo>
                  <a:cubicBezTo>
                    <a:pt x="464762" y="2294977"/>
                    <a:pt x="0" y="1791994"/>
                    <a:pt x="0" y="1180459"/>
                  </a:cubicBezTo>
                  <a:cubicBezTo>
                    <a:pt x="0" y="568924"/>
                    <a:pt x="464762" y="65941"/>
                    <a:pt x="1060340" y="5457"/>
                  </a:cubicBezTo>
                  <a:close/>
                </a:path>
              </a:pathLst>
            </a:custGeom>
            <a:solidFill>
              <a:srgbClr val="00A0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7CF05B7C-3B2D-4CAB-9132-7B756B442063}"/>
                </a:ext>
              </a:extLst>
            </p:cNvPr>
            <p:cNvSpPr txBox="1"/>
            <p:nvPr/>
          </p:nvSpPr>
          <p:spPr>
            <a:xfrm rot="16200000">
              <a:off x="-738260" y="3189608"/>
              <a:ext cx="19920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hr-HR" sz="3600" b="1" dirty="0" smtClean="0">
                  <a:solidFill>
                    <a:srgbClr val="F0EEF0"/>
                  </a:solidFill>
                  <a:latin typeface="Tw Cen MT" panose="020B0602020104020603" pitchFamily="34" charset="0"/>
                </a:rPr>
                <a:t>zaključak</a:t>
              </a:r>
              <a:endParaRPr lang="en-US" sz="3600" b="1" dirty="0">
                <a:solidFill>
                  <a:srgbClr val="F0EEF0"/>
                </a:solidFill>
                <a:latin typeface="Tw Cen MT" panose="020B0602020104020603" pitchFamily="34" charset="0"/>
              </a:endParaRPr>
            </a:p>
          </p:txBody>
        </p:sp>
        <p:pic>
          <p:nvPicPr>
            <p:cNvPr id="94" name="Picture 93">
              <a:extLst>
                <a:ext uri="{FF2B5EF4-FFF2-40B4-BE49-F238E27FC236}">
                  <a16:creationId xmlns:a16="http://schemas.microsoft.com/office/drawing/2014/main" id="{A04E2F48-2025-4003-B590-1DD957710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491912" y="3247473"/>
              <a:ext cx="530600" cy="530600"/>
            </a:xfrm>
            <a:prstGeom prst="rect">
              <a:avLst/>
            </a:prstGeom>
          </p:spPr>
        </p:pic>
      </p:grpSp>
      <p:pic>
        <p:nvPicPr>
          <p:cNvPr id="61" name="Picture 60">
            <a:extLst>
              <a:ext uri="{FF2B5EF4-FFF2-40B4-BE49-F238E27FC236}">
                <a16:creationId xmlns:a16="http://schemas.microsoft.com/office/drawing/2014/main" id="{14331A99-A934-4099-9190-67078252B1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161" y="393576"/>
            <a:ext cx="540000" cy="539998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A94C4F95-2EDE-46B0-8B26-C72D6D3C8DB3}"/>
              </a:ext>
            </a:extLst>
          </p:cNvPr>
          <p:cNvSpPr txBox="1"/>
          <p:nvPr/>
        </p:nvSpPr>
        <p:spPr>
          <a:xfrm>
            <a:off x="2857813" y="416217"/>
            <a:ext cx="71498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>
                <a:solidFill>
                  <a:srgbClr val="03A1A4"/>
                </a:solidFill>
                <a:latin typeface="Tw Cen MT" panose="020B0602020104020603" pitchFamily="34" charset="0"/>
              </a:rPr>
              <a:t>  </a:t>
            </a:r>
            <a:r>
              <a:rPr lang="hr-HR" sz="3200" dirty="0" smtClean="0">
                <a:solidFill>
                  <a:srgbClr val="03A1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w Cen MT" panose="020B0602020104020603" pitchFamily="34" charset="0"/>
              </a:rPr>
              <a:t>KORAK 1</a:t>
            </a:r>
            <a:endParaRPr lang="en-US" sz="3200" dirty="0">
              <a:solidFill>
                <a:srgbClr val="03A1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w Cen MT" panose="020B0602020104020603" pitchFamily="34" charset="0"/>
            </a:endParaRPr>
          </a:p>
        </p:txBody>
      </p:sp>
      <p:sp>
        <p:nvSpPr>
          <p:cNvPr id="50" name="TekstniOkvir 7"/>
          <p:cNvSpPr txBox="1"/>
          <p:nvPr/>
        </p:nvSpPr>
        <p:spPr>
          <a:xfrm>
            <a:off x="2809283" y="1417209"/>
            <a:ext cx="2875239" cy="923330"/>
          </a:xfrm>
          <a:prstGeom prst="rect">
            <a:avLst/>
          </a:prstGeom>
          <a:noFill/>
          <a:ln w="38100">
            <a:solidFill>
              <a:srgbClr val="00A0A8"/>
            </a:solidFill>
          </a:ln>
        </p:spPr>
        <p:txBody>
          <a:bodyPr wrap="square" rtlCol="0">
            <a:spAutoFit/>
          </a:bodyPr>
          <a:lstStyle/>
          <a:p>
            <a:r>
              <a:rPr lang="hr-HR" dirty="0">
                <a:solidFill>
                  <a:srgbClr val="5D7373"/>
                </a:solidFill>
                <a:latin typeface="Tw Cen MT" panose="020B0602020104020603" pitchFamily="34" charset="-18"/>
              </a:rPr>
              <a:t>Uploadajte  dokument </a:t>
            </a:r>
          </a:p>
          <a:p>
            <a:r>
              <a:rPr lang="hr-HR" dirty="0">
                <a:solidFill>
                  <a:srgbClr val="5D7373"/>
                </a:solidFill>
                <a:latin typeface="Tw Cen MT" panose="020B0602020104020603" pitchFamily="34" charset="-18"/>
              </a:rPr>
              <a:t>(format može biti jpg, png, </a:t>
            </a:r>
          </a:p>
          <a:p>
            <a:r>
              <a:rPr lang="hr-HR" dirty="0">
                <a:solidFill>
                  <a:srgbClr val="5D7373"/>
                </a:solidFill>
                <a:latin typeface="Tw Cen MT" panose="020B0602020104020603" pitchFamily="34" charset="-18"/>
              </a:rPr>
              <a:t>docx ili pdf veličine do 5 MB</a:t>
            </a:r>
            <a:r>
              <a:rPr lang="hr-HR" dirty="0" smtClean="0">
                <a:solidFill>
                  <a:srgbClr val="5D7373"/>
                </a:solidFill>
                <a:latin typeface="Tw Cen MT" panose="020B0602020104020603" pitchFamily="34" charset="-18"/>
              </a:rPr>
              <a:t>)</a:t>
            </a:r>
            <a:endParaRPr lang="hr-HR" dirty="0">
              <a:solidFill>
                <a:srgbClr val="5D7373"/>
              </a:solidFill>
              <a:latin typeface="Tw Cen MT" panose="020B0602020104020603" pitchFamily="34" charset="-18"/>
            </a:endParaRPr>
          </a:p>
        </p:txBody>
      </p:sp>
      <p:pic>
        <p:nvPicPr>
          <p:cNvPr id="51" name="Rezervirano mjesto sadržaj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812" y="3297801"/>
            <a:ext cx="5882104" cy="3152775"/>
          </a:xfrm>
          <a:prstGeom prst="rect">
            <a:avLst/>
          </a:prstGeom>
          <a:ln w="38100">
            <a:solidFill>
              <a:srgbClr val="FEC630"/>
            </a:solidFill>
          </a:ln>
        </p:spPr>
      </p:pic>
      <p:sp>
        <p:nvSpPr>
          <p:cNvPr id="52" name="TekstniOkvir 8"/>
          <p:cNvSpPr txBox="1"/>
          <p:nvPr/>
        </p:nvSpPr>
        <p:spPr>
          <a:xfrm>
            <a:off x="2467260" y="2659556"/>
            <a:ext cx="4277226" cy="400110"/>
          </a:xfrm>
          <a:prstGeom prst="rect">
            <a:avLst/>
          </a:prstGeom>
          <a:noFill/>
          <a:ln w="38100">
            <a:solidFill>
              <a:srgbClr val="52CCBF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/>
              <a:t>1. Odaberite datoteku sa svog računala</a:t>
            </a:r>
          </a:p>
        </p:txBody>
      </p:sp>
      <p:sp>
        <p:nvSpPr>
          <p:cNvPr id="53" name="TekstniOkvir 9"/>
          <p:cNvSpPr txBox="1"/>
          <p:nvPr/>
        </p:nvSpPr>
        <p:spPr>
          <a:xfrm>
            <a:off x="8980245" y="4674133"/>
            <a:ext cx="2295768" cy="400110"/>
          </a:xfrm>
          <a:prstGeom prst="rect">
            <a:avLst/>
          </a:prstGeom>
          <a:noFill/>
          <a:ln w="38100">
            <a:solidFill>
              <a:srgbClr val="52CCBF"/>
            </a:solidFill>
          </a:ln>
        </p:spPr>
        <p:txBody>
          <a:bodyPr wrap="square" rtlCol="0">
            <a:spAutoFit/>
          </a:bodyPr>
          <a:lstStyle/>
          <a:p>
            <a:r>
              <a:rPr lang="hr-HR" sz="2000" dirty="0"/>
              <a:t>2. Kliknite </a:t>
            </a:r>
            <a:r>
              <a:rPr lang="hr-HR" sz="2000" i="1" dirty="0" err="1"/>
              <a:t>Upload</a:t>
            </a:r>
            <a:endParaRPr lang="hr-HR" sz="2000" i="1" dirty="0"/>
          </a:p>
        </p:txBody>
      </p:sp>
      <p:cxnSp>
        <p:nvCxnSpPr>
          <p:cNvPr id="54" name="Ravni poveznik sa strelicom 11"/>
          <p:cNvCxnSpPr/>
          <p:nvPr/>
        </p:nvCxnSpPr>
        <p:spPr>
          <a:xfrm>
            <a:off x="4246902" y="3059666"/>
            <a:ext cx="782298" cy="12104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Ravni poveznik sa strelicom 14"/>
          <p:cNvCxnSpPr/>
          <p:nvPr/>
        </p:nvCxnSpPr>
        <p:spPr>
          <a:xfrm flipH="1" flipV="1">
            <a:off x="8842801" y="4437113"/>
            <a:ext cx="643943" cy="2370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67795C74-0308-4781-BEE6-B62AE6D17152}"/>
              </a:ext>
            </a:extLst>
          </p:cNvPr>
          <p:cNvSpPr txBox="1"/>
          <p:nvPr/>
        </p:nvSpPr>
        <p:spPr>
          <a:xfrm rot="16200000">
            <a:off x="-265419" y="3212692"/>
            <a:ext cx="19920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300" b="1" dirty="0">
                <a:solidFill>
                  <a:srgbClr val="F0EEF0"/>
                </a:solidFill>
                <a:latin typeface="Tw Cen MT" panose="020B0602020104020603" pitchFamily="34" charset="0"/>
              </a:rPr>
              <a:t>preporuka</a:t>
            </a:r>
            <a:endParaRPr lang="en-US" sz="3300" b="1" dirty="0">
              <a:solidFill>
                <a:srgbClr val="F0EEF0"/>
              </a:solidFill>
              <a:latin typeface="Tw Cen MT" panose="020B06020201040206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4735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1356</Words>
  <Application>Microsoft Office PowerPoint</Application>
  <PresentationFormat>Widescreen</PresentationFormat>
  <Paragraphs>337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Bringing on the Heartbreak</vt:lpstr>
      <vt:lpstr>Calibri</vt:lpstr>
      <vt:lpstr>Calibri Light</vt:lpstr>
      <vt:lpstr>Corbel</vt:lpstr>
      <vt:lpstr>Tw Cen MT</vt:lpstr>
      <vt:lpstr>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Zähringer</dc:creator>
  <cp:lastModifiedBy>Ida Zukanović Šimunović</cp:lastModifiedBy>
  <cp:revision>69</cp:revision>
  <dcterms:created xsi:type="dcterms:W3CDTF">2017-01-05T13:17:27Z</dcterms:created>
  <dcterms:modified xsi:type="dcterms:W3CDTF">2019-05-14T14:58:50Z</dcterms:modified>
</cp:coreProperties>
</file>